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341" r:id="rId5"/>
    <p:sldId id="260" r:id="rId6"/>
    <p:sldId id="342" r:id="rId7"/>
    <p:sldId id="343" r:id="rId8"/>
    <p:sldId id="284" r:id="rId9"/>
    <p:sldId id="344" r:id="rId10"/>
    <p:sldId id="264" r:id="rId11"/>
    <p:sldId id="312" r:id="rId12"/>
    <p:sldId id="288" r:id="rId13"/>
    <p:sldId id="330" r:id="rId14"/>
    <p:sldId id="338" r:id="rId15"/>
    <p:sldId id="337" r:id="rId16"/>
    <p:sldId id="331" r:id="rId17"/>
    <p:sldId id="334" r:id="rId18"/>
    <p:sldId id="323" r:id="rId19"/>
    <p:sldId id="339" r:id="rId20"/>
    <p:sldId id="324" r:id="rId21"/>
    <p:sldId id="307" r:id="rId22"/>
    <p:sldId id="326" r:id="rId23"/>
    <p:sldId id="329" r:id="rId24"/>
    <p:sldId id="335" r:id="rId25"/>
    <p:sldId id="336" r:id="rId26"/>
    <p:sldId id="280" r:id="rId27"/>
    <p:sldId id="340" r:id="rId2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20" autoAdjust="0"/>
    <p:restoredTop sz="50000" autoAdjust="0"/>
  </p:normalViewPr>
  <p:slideViewPr>
    <p:cSldViewPr snapToGrid="0" snapToObjects="1">
      <p:cViewPr>
        <p:scale>
          <a:sx n="70" d="100"/>
          <a:sy n="70" d="100"/>
        </p:scale>
        <p:origin x="116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302E-2C67-534B-9396-4A245B828A7E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34C1D-4A2E-D342-82AF-E9426ED9E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81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4C1D-4A2E-D342-82AF-E9426ED9E35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23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4C1D-4A2E-D342-82AF-E9426ED9E35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57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4C1D-4A2E-D342-82AF-E9426ED9E354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57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28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22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05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09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80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40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43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86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2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6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30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17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fr-sdl.univ-paris8.fr/Espace-info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99523"/>
            <a:ext cx="7772400" cy="3462763"/>
          </a:xfrm>
        </p:spPr>
        <p:txBody>
          <a:bodyPr>
            <a:normAutofit/>
          </a:bodyPr>
          <a:lstStyle/>
          <a:p>
            <a:r>
              <a:rPr lang="fr-FR" b="1" dirty="0" smtClean="0"/>
              <a:t>Forum de rentrée 2018-2019</a:t>
            </a:r>
            <a:br>
              <a:rPr lang="fr-FR" b="1" dirty="0" smtClean="0"/>
            </a:br>
            <a:r>
              <a:rPr lang="fr-FR" b="1" i="1" dirty="0" smtClean="0"/>
              <a:t>UFR de Sciences du Langage</a:t>
            </a:r>
            <a:br>
              <a:rPr lang="fr-FR" b="1" i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0000FF"/>
                </a:solidFill>
              </a:rPr>
              <a:t>Licence de Sciences du langage</a:t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L2 et L3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57642"/>
            <a:ext cx="6400800" cy="17526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algn="l"/>
            <a:endParaRPr lang="fr-FR" dirty="0" smtClean="0"/>
          </a:p>
          <a:p>
            <a:r>
              <a:rPr lang="fr-FR" b="1" dirty="0" smtClean="0"/>
              <a:t>Lundi 10 septembre 2018</a:t>
            </a:r>
          </a:p>
        </p:txBody>
      </p:sp>
    </p:spTree>
    <p:extLst>
      <p:ext uri="{BB962C8B-B14F-4D97-AF65-F5344CB8AC3E}">
        <p14:creationId xmlns:p14="http://schemas.microsoft.com/office/powerpoint/2010/main" val="24002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1588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de SDL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4500"/>
            <a:ext cx="8229600" cy="60245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/>
              <a:t>A partir de la L2, les étudiants choisissent </a:t>
            </a:r>
            <a:endParaRPr lang="fr-FR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une </a:t>
            </a:r>
            <a:r>
              <a:rPr lang="fr-FR" b="1" dirty="0">
                <a:solidFill>
                  <a:schemeClr val="accent1"/>
                </a:solidFill>
              </a:rPr>
              <a:t>spécialisation </a:t>
            </a:r>
            <a:r>
              <a:rPr lang="fr-FR" b="1" dirty="0" smtClean="0">
                <a:solidFill>
                  <a:schemeClr val="accent1"/>
                </a:solidFill>
              </a:rPr>
              <a:t>: </a:t>
            </a:r>
            <a:r>
              <a:rPr lang="fr-FR" dirty="0">
                <a:solidFill>
                  <a:schemeClr val="accent1"/>
                </a:solidFill>
              </a:rPr>
              <a:t/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/>
              <a:t> </a:t>
            </a:r>
            <a:r>
              <a:rPr lang="fr-FR" dirty="0" smtClean="0"/>
              <a:t>- Linguistique, acquisition </a:t>
            </a:r>
            <a:r>
              <a:rPr lang="fr-FR" dirty="0"/>
              <a:t>et </a:t>
            </a:r>
            <a:r>
              <a:rPr lang="fr-FR" dirty="0" smtClean="0"/>
              <a:t>psycholinguistique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/>
              <a:t> - Linguistique des langues des signes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							</a:t>
            </a:r>
            <a:r>
              <a:rPr lang="fr-FR" dirty="0" smtClean="0">
                <a:solidFill>
                  <a:srgbClr val="4F81BD"/>
                </a:solidFill>
              </a:rPr>
              <a:t>+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4F81BD"/>
                </a:solidFill>
              </a:rPr>
              <a:t>une mineure 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660066"/>
                </a:solidFill>
              </a:rPr>
              <a:t> </a:t>
            </a:r>
            <a:r>
              <a:rPr lang="fr-FR" dirty="0" smtClean="0"/>
              <a:t>- Architecture des langues			</a:t>
            </a:r>
            <a:r>
              <a:rPr lang="fr-FR" dirty="0" smtClean="0">
                <a:solidFill>
                  <a:srgbClr val="4F81BD"/>
                </a:solidFill>
              </a:rPr>
              <a:t>ou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/>
              <a:t> </a:t>
            </a:r>
            <a:r>
              <a:rPr lang="fr-FR" dirty="0" smtClean="0"/>
              <a:t>- Français langue </a:t>
            </a:r>
            <a:r>
              <a:rPr lang="fr-FR" dirty="0"/>
              <a:t>é</a:t>
            </a:r>
            <a:r>
              <a:rPr lang="fr-FR" dirty="0" smtClean="0"/>
              <a:t>trangère		</a:t>
            </a:r>
            <a:r>
              <a:rPr lang="fr-FR" dirty="0" smtClean="0">
                <a:solidFill>
                  <a:srgbClr val="4F81BD"/>
                </a:solidFill>
              </a:rPr>
              <a:t>ou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/>
              <a:t> </a:t>
            </a:r>
            <a:r>
              <a:rPr lang="fr-FR" dirty="0" smtClean="0"/>
              <a:t>- Mineure externe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rgbClr val="4F81BD"/>
                </a:solidFill>
              </a:rPr>
              <a:t> </a:t>
            </a:r>
            <a:r>
              <a:rPr lang="fr-FR" b="1" dirty="0" smtClean="0">
                <a:solidFill>
                  <a:srgbClr val="4F81BD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b="1" dirty="0" smtClean="0">
                <a:solidFill>
                  <a:srgbClr val="4F81BD"/>
                </a:solidFill>
              </a:rPr>
              <a:t>6 parcours possibles</a:t>
            </a:r>
            <a:endParaRPr lang="fr-FR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57103" y="968991"/>
            <a:ext cx="345288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Programme</a:t>
            </a:r>
            <a:r>
              <a:rPr lang="en-US" sz="2400" dirty="0" smtClean="0"/>
              <a:t> </a:t>
            </a:r>
            <a:r>
              <a:rPr lang="en-US" sz="2400" dirty="0" err="1" smtClean="0"/>
              <a:t>commun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092889" y="3323228"/>
            <a:ext cx="278186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i="1" dirty="0"/>
              <a:t>Linguistique des Langues des Signes</a:t>
            </a:r>
            <a:r>
              <a:rPr lang="fr-FR" sz="2400" dirty="0"/>
              <a:t>	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444620" y="2533514"/>
            <a:ext cx="648269" cy="7694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+</a:t>
            </a:r>
            <a:endParaRPr lang="fr-FR" sz="4400" dirty="0"/>
          </a:p>
        </p:txBody>
      </p:sp>
      <p:sp>
        <p:nvSpPr>
          <p:cNvPr id="6" name="ZoneTexte 5"/>
          <p:cNvSpPr txBox="1"/>
          <p:nvPr/>
        </p:nvSpPr>
        <p:spPr>
          <a:xfrm>
            <a:off x="3057103" y="2090382"/>
            <a:ext cx="345288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Programme</a:t>
            </a:r>
            <a:r>
              <a:rPr lang="en-US" sz="2400" dirty="0" smtClean="0"/>
              <a:t> </a:t>
            </a:r>
            <a:r>
              <a:rPr lang="en-US" sz="2400" dirty="0" err="1" smtClean="0"/>
              <a:t>commun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787857" y="3336877"/>
            <a:ext cx="2754567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i="1" dirty="0"/>
              <a:t>Linguistique, Acquisition et </a:t>
            </a:r>
            <a:r>
              <a:rPr lang="fr-FR" sz="2400" b="1" i="1" dirty="0" smtClean="0"/>
              <a:t>Psycholinguistique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493518" y="3692559"/>
            <a:ext cx="648269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ou</a:t>
            </a:r>
            <a:endParaRPr lang="fr-FR" sz="24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787857" y="5417062"/>
            <a:ext cx="195163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Architectures des Langues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19437" y="5444434"/>
            <a:ext cx="190840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Fran</a:t>
            </a:r>
            <a:r>
              <a:rPr lang="fr-CA" sz="2400" b="1" i="1" dirty="0" err="1" smtClean="0"/>
              <a:t>çais</a:t>
            </a:r>
            <a:r>
              <a:rPr lang="fr-CA" sz="2400" b="1" i="1" dirty="0" smtClean="0"/>
              <a:t> </a:t>
            </a:r>
          </a:p>
          <a:p>
            <a:pPr algn="ctr"/>
            <a:r>
              <a:rPr lang="fr-CA" sz="2400" b="1" i="1" dirty="0" smtClean="0"/>
              <a:t>Langue Étrangère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477605" y="4578149"/>
            <a:ext cx="648269" cy="7694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+</a:t>
            </a:r>
            <a:endParaRPr lang="fr-FR" sz="4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665546" y="5566933"/>
            <a:ext cx="648269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ou</a:t>
            </a:r>
            <a:endParaRPr lang="fr-FR" sz="2400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154670" y="846159"/>
            <a:ext cx="97809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L1 :</a:t>
            </a:r>
            <a:endParaRPr lang="fr-FR" sz="3600" b="1" u="sng" dirty="0"/>
          </a:p>
        </p:txBody>
      </p:sp>
      <p:sp>
        <p:nvSpPr>
          <p:cNvPr id="20" name="ZoneTexte 19"/>
          <p:cNvSpPr txBox="1"/>
          <p:nvPr/>
        </p:nvSpPr>
        <p:spPr>
          <a:xfrm>
            <a:off x="168318" y="1969148"/>
            <a:ext cx="145576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L2-L3 </a:t>
            </a:r>
            <a:r>
              <a:rPr lang="en-US" sz="3600" b="1" u="sng" dirty="0" smtClean="0"/>
              <a:t>:</a:t>
            </a:r>
            <a:endParaRPr lang="fr-FR" sz="3600" b="1" u="sng" dirty="0"/>
          </a:p>
        </p:txBody>
      </p:sp>
      <p:sp>
        <p:nvSpPr>
          <p:cNvPr id="23" name="ZoneTexte 22"/>
          <p:cNvSpPr txBox="1"/>
          <p:nvPr/>
        </p:nvSpPr>
        <p:spPr>
          <a:xfrm>
            <a:off x="6557754" y="5451599"/>
            <a:ext cx="131700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Mineure Externe</a:t>
            </a:r>
            <a:endParaRPr lang="fr-FR" sz="2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995915" y="5568026"/>
            <a:ext cx="648269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ou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6718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628" y="266762"/>
            <a:ext cx="8229600" cy="803667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000000"/>
                </a:solidFill>
              </a:rPr>
              <a:t>Spécialisation</a:t>
            </a:r>
            <a:r>
              <a:rPr lang="fr-FR" sz="3200" dirty="0" smtClean="0"/>
              <a:t> </a:t>
            </a:r>
            <a:endParaRPr lang="fr-FR" sz="3200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884284"/>
              </p:ext>
            </p:extLst>
          </p:nvPr>
        </p:nvGraphicFramePr>
        <p:xfrm>
          <a:off x="457200" y="1444205"/>
          <a:ext cx="8229600" cy="4738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58"/>
                <a:gridCol w="1622938"/>
                <a:gridCol w="5642304"/>
              </a:tblGrid>
              <a:tr h="714795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i="1" dirty="0" smtClean="0"/>
                        <a:t>Linguistique, Acquisition &amp; Psycholinguistique</a:t>
                      </a:r>
                      <a:endParaRPr lang="fr-FR" sz="3200" dirty="0" smtClean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L2 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3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Langage et cerveau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Production</a:t>
                      </a:r>
                      <a:r>
                        <a:rPr lang="fr-FR" sz="2400" baseline="0" dirty="0" smtClean="0"/>
                        <a:t> du langage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baseline="0" dirty="0" smtClean="0"/>
                        <a:t>Langage et musique</a:t>
                      </a:r>
                      <a:endParaRPr lang="fr-FR" sz="2400" dirty="0" smtClean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9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4 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Langue et raisonnement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Acquisition</a:t>
                      </a:r>
                      <a:r>
                        <a:rPr lang="fr-FR" sz="2400" baseline="0" dirty="0" smtClean="0"/>
                        <a:t> langue première</a:t>
                      </a:r>
                      <a:endParaRPr lang="fr-FR" sz="2400" dirty="0" smtClean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L3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5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Méthodologie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Acquisition langue seconde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Philosophie du langage</a:t>
                      </a:r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9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6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dirty="0" smtClean="0"/>
                        <a:t>Compréhension du langage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dirty="0" smtClean="0"/>
                        <a:t>Expression du temps et de l’espace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1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628" y="266762"/>
            <a:ext cx="8229600" cy="803667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000000"/>
                </a:solidFill>
              </a:rPr>
              <a:t>Spécialisation</a:t>
            </a:r>
            <a:r>
              <a:rPr lang="fr-FR" sz="3200" dirty="0" smtClean="0"/>
              <a:t> </a:t>
            </a:r>
            <a:endParaRPr lang="fr-FR" sz="3200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44641"/>
              </p:ext>
            </p:extLst>
          </p:nvPr>
        </p:nvGraphicFramePr>
        <p:xfrm>
          <a:off x="457200" y="1444205"/>
          <a:ext cx="8229600" cy="400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58"/>
                <a:gridCol w="1622938"/>
                <a:gridCol w="5642304"/>
              </a:tblGrid>
              <a:tr h="714795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i="1" dirty="0" smtClean="0"/>
                        <a:t>Linguistique</a:t>
                      </a:r>
                      <a:r>
                        <a:rPr lang="fr-FR" sz="3200" i="1" baseline="0" dirty="0" smtClean="0"/>
                        <a:t> des langues des signes</a:t>
                      </a:r>
                      <a:endParaRPr lang="fr-FR" sz="3200" dirty="0" smtClean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L2 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3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HSLSF 2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LSF1,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LSF2,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LSF3</a:t>
                      </a:r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9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4 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HSLSF 3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LSF4,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LSF5</a:t>
                      </a:r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L3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5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HSLSF 4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LSF6,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LSF7,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LSF8</a:t>
                      </a:r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9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6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HSLSF 5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LSF9,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LSF10,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LSF11</a:t>
                      </a:r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6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0554"/>
            <a:ext cx="8229600" cy="111708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Mineure </a:t>
            </a:r>
            <a:br>
              <a:rPr lang="fr-FR" dirty="0" smtClean="0"/>
            </a:br>
            <a:r>
              <a:rPr lang="fr-FR" i="1" dirty="0" smtClean="0"/>
              <a:t>Architecture des langues</a:t>
            </a:r>
            <a:endParaRPr lang="fr-FR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970320"/>
              </p:ext>
            </p:extLst>
          </p:nvPr>
        </p:nvGraphicFramePr>
        <p:xfrm>
          <a:off x="457200" y="1988784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58"/>
                <a:gridCol w="1622938"/>
                <a:gridCol w="5642304"/>
              </a:tblGrid>
              <a:tr h="357467">
                <a:tc>
                  <a:txBody>
                    <a:bodyPr/>
                    <a:lstStyle/>
                    <a:p>
                      <a:endParaRPr lang="fr-FR" sz="2400" dirty="0" smtClean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144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L2 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3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Sociolinguistique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400" dirty="0" smtClean="0"/>
                        <a:t>Pathologies du langage</a:t>
                      </a:r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144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4 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Les langues du monde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400" dirty="0" smtClean="0"/>
                        <a:t>Français standard et non-standard</a:t>
                      </a:r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144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L3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5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Diversité linguistique en Ile-de-France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400" dirty="0" smtClean="0"/>
                        <a:t>Pragmatique</a:t>
                      </a:r>
                      <a:r>
                        <a:rPr lang="fr-FR" sz="2400" baseline="0" dirty="0" smtClean="0"/>
                        <a:t> : contexte et usage</a:t>
                      </a:r>
                      <a:endParaRPr lang="fr-FR" sz="2400" dirty="0" smtClean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144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6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dirty="0" smtClean="0"/>
                        <a:t>Langue et</a:t>
                      </a:r>
                      <a:r>
                        <a:rPr lang="fr-FR" sz="2400" baseline="0" dirty="0" smtClean="0"/>
                        <a:t> rythme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baseline="0" dirty="0" smtClean="0"/>
                        <a:t>Sémantique du dialogue</a:t>
                      </a:r>
                      <a:endParaRPr lang="fr-FR" sz="2400" dirty="0"/>
                    </a:p>
                  </a:txBody>
                  <a:tcPr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Mineure </a:t>
            </a:r>
            <a:br>
              <a:rPr lang="fr-FR" dirty="0" smtClean="0"/>
            </a:br>
            <a:r>
              <a:rPr lang="fr-FR" i="1" dirty="0" smtClean="0"/>
              <a:t>Français Langue Etrangère</a:t>
            </a:r>
            <a:endParaRPr lang="fr-FR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80355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58"/>
                <a:gridCol w="1421559"/>
                <a:gridCol w="584368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L2 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Semestre 3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- Introduction à la didactique</a:t>
                      </a:r>
                      <a:r>
                        <a:rPr lang="fr-FR" sz="2000" baseline="0" dirty="0" smtClean="0"/>
                        <a:t> des langues 1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- Francophone, patrimoine</a:t>
                      </a:r>
                      <a:r>
                        <a:rPr lang="fr-FR" sz="2000" baseline="0" dirty="0" smtClean="0"/>
                        <a:t> culturel et usages didactiques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Semestre 4 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- Introduction</a:t>
                      </a:r>
                      <a:r>
                        <a:rPr lang="fr-FR" sz="2000" baseline="0" dirty="0" smtClean="0"/>
                        <a:t> à la didactique des langues 2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- Introduction</a:t>
                      </a:r>
                      <a:r>
                        <a:rPr lang="fr-FR" sz="2000" baseline="0" dirty="0" smtClean="0"/>
                        <a:t> à la didactique de l’oral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L3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Semestre 5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 smtClean="0"/>
                        <a:t>Observer la classe de langue (OCL)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 smtClean="0"/>
                        <a:t>Langue étrangère pour OCL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Semestre 6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 smtClean="0"/>
                        <a:t>Introduction</a:t>
                      </a:r>
                      <a:r>
                        <a:rPr lang="fr-FR" sz="2000" baseline="0" dirty="0" smtClean="0"/>
                        <a:t> à la didactique de l’écrit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baseline="0" dirty="0" smtClean="0"/>
                        <a:t>1 EC au choix parmi:</a:t>
                      </a:r>
                    </a:p>
                    <a:p>
                      <a:pPr marL="342900" indent="-71438">
                        <a:buFont typeface="Wingdings" charset="2"/>
                        <a:buChar char="ü"/>
                      </a:pPr>
                      <a:r>
                        <a:rPr lang="fr-FR" sz="2000" baseline="0" dirty="0" smtClean="0"/>
                        <a:t>Politiques linguistiques à l’égard des migrants</a:t>
                      </a:r>
                    </a:p>
                    <a:p>
                      <a:pPr marL="342900" indent="-71438">
                        <a:buFont typeface="Wingdings" charset="2"/>
                        <a:buChar char="ü"/>
                      </a:pPr>
                      <a:r>
                        <a:rPr lang="fr-FR" sz="2000" baseline="0" dirty="0" smtClean="0"/>
                        <a:t>Cultures éducatives et </a:t>
                      </a:r>
                      <a:r>
                        <a:rPr lang="fr-FR" sz="2000" baseline="0" dirty="0" err="1" smtClean="0"/>
                        <a:t>littératie</a:t>
                      </a:r>
                      <a:endParaRPr lang="fr-FR" sz="2000" baseline="0" dirty="0" smtClean="0"/>
                    </a:p>
                    <a:p>
                      <a:pPr marL="342900" indent="-71438">
                        <a:buFont typeface="Wingdings" charset="2"/>
                        <a:buChar char="ü"/>
                      </a:pPr>
                      <a:r>
                        <a:rPr lang="fr-FR" sz="2000" baseline="0" dirty="0" smtClean="0"/>
                        <a:t>Communication interculturelle et pédagogie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3208"/>
            <a:ext cx="8229600" cy="922791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SDL </a:t>
            </a:r>
            <a:r>
              <a:rPr lang="mr-IN" b="1" dirty="0" smtClean="0">
                <a:solidFill>
                  <a:srgbClr val="0000FF"/>
                </a:solidFill>
              </a:rPr>
              <a:t>–</a:t>
            </a:r>
            <a:r>
              <a:rPr lang="fr-FR" b="1" dirty="0" smtClean="0">
                <a:solidFill>
                  <a:srgbClr val="0000FF"/>
                </a:solidFill>
              </a:rPr>
              <a:t> L2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23001"/>
              </p:ext>
            </p:extLst>
          </p:nvPr>
        </p:nvGraphicFramePr>
        <p:xfrm>
          <a:off x="435429" y="1046668"/>
          <a:ext cx="825137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571"/>
                <a:gridCol w="4114800"/>
              </a:tblGrid>
              <a:tr h="430151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bg1"/>
                          </a:solidFill>
                        </a:rPr>
                        <a:t>Semestre 2</a:t>
                      </a:r>
                      <a:endParaRPr lang="fr-FR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fr-FR" sz="2400" b="1" i="0" dirty="0" smtClean="0"/>
                        <a:t>UE 7 Majeure </a:t>
                      </a:r>
                      <a:r>
                        <a:rPr lang="fr-FR" sz="2400" b="0" i="0" dirty="0" smtClean="0"/>
                        <a:t>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4)</a:t>
                      </a:r>
                      <a:endParaRPr lang="fr-FR" sz="2400" b="0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/>
                        <a:t>UE 11 Majeure </a:t>
                      </a:r>
                      <a:r>
                        <a:rPr lang="fr-FR" sz="2400" b="0" i="0" dirty="0" smtClean="0"/>
                        <a:t>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4)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 algn="l"/>
                      <a:r>
                        <a:rPr lang="fr-FR" sz="2400" b="1" dirty="0" smtClean="0">
                          <a:solidFill>
                            <a:schemeClr val="accent1"/>
                          </a:solidFill>
                        </a:rPr>
                        <a:t>Logique</a:t>
                      </a:r>
                      <a:endParaRPr lang="fr-FR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/>
                      <a:r>
                        <a:rPr lang="fr-FR" sz="2400" b="1" dirty="0" smtClean="0">
                          <a:solidFill>
                            <a:schemeClr val="accent1"/>
                          </a:solidFill>
                        </a:rPr>
                        <a:t>Syntaxe 1</a:t>
                      </a:r>
                      <a:endParaRPr lang="fr-FR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accent1"/>
                          </a:solidFill>
                        </a:rPr>
                        <a:t>Phonétique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/>
                      <a:r>
                        <a:rPr lang="fr-FR" sz="2400" b="1" dirty="0" smtClean="0">
                          <a:solidFill>
                            <a:schemeClr val="accent1"/>
                          </a:solidFill>
                        </a:rPr>
                        <a:t>Psycholinguistique</a:t>
                      </a:r>
                      <a:endParaRPr lang="fr-FR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3247">
                <a:tc>
                  <a:txBody>
                    <a:bodyPr/>
                    <a:lstStyle/>
                    <a:p>
                      <a:pPr marL="0" indent="0" algn="l"/>
                      <a:r>
                        <a:rPr lang="fr-FR" sz="2400" b="1" i="0" dirty="0" smtClean="0">
                          <a:solidFill>
                            <a:schemeClr val="tx1"/>
                          </a:solidFill>
                        </a:rPr>
                        <a:t>UE 8 Spécialisation </a:t>
                      </a:r>
                      <a:r>
                        <a:rPr lang="fr-FR" sz="2400" b="0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2400" b="0" i="0" dirty="0" err="1" smtClean="0">
                          <a:solidFill>
                            <a:schemeClr val="tx1"/>
                          </a:solidFill>
                        </a:rPr>
                        <a:t>coef</a:t>
                      </a:r>
                      <a:r>
                        <a:rPr lang="fr-FR" sz="2400" b="0" i="0" dirty="0" smtClean="0">
                          <a:solidFill>
                            <a:schemeClr val="tx1"/>
                          </a:solidFill>
                        </a:rPr>
                        <a:t>  3)</a:t>
                      </a:r>
                      <a:endParaRPr lang="fr-FR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>
                          <a:solidFill>
                            <a:schemeClr val="tx1"/>
                          </a:solidFill>
                        </a:rPr>
                        <a:t>UE 12 Spécialisation </a:t>
                      </a:r>
                      <a:r>
                        <a:rPr lang="fr-FR" sz="2400" b="0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2400" b="0" i="0" dirty="0" err="1" smtClean="0">
                          <a:solidFill>
                            <a:schemeClr val="tx1"/>
                          </a:solidFill>
                        </a:rPr>
                        <a:t>coef</a:t>
                      </a:r>
                      <a:r>
                        <a:rPr lang="fr-FR" sz="2400" b="0" i="0" dirty="0" smtClean="0">
                          <a:solidFill>
                            <a:schemeClr val="tx1"/>
                          </a:solidFill>
                        </a:rPr>
                        <a:t>  3)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3247">
                <a:tc gridSpan="2">
                  <a:txBody>
                    <a:bodyPr/>
                    <a:lstStyle/>
                    <a:p>
                      <a:pPr marL="0" indent="0" algn="ctr"/>
                      <a:r>
                        <a:rPr lang="fr-FR" sz="2400" b="0" i="0" dirty="0" smtClean="0">
                          <a:solidFill>
                            <a:schemeClr val="accent1"/>
                          </a:solidFill>
                        </a:rPr>
                        <a:t>LAP</a:t>
                      </a:r>
                      <a:r>
                        <a:rPr lang="fr-FR" sz="2400" b="0" i="0" baseline="0" dirty="0" smtClean="0">
                          <a:solidFill>
                            <a:schemeClr val="accent1"/>
                          </a:solidFill>
                        </a:rPr>
                        <a:t> ou LLS</a:t>
                      </a:r>
                      <a:endParaRPr lang="fr-FR" sz="2400" b="0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fr-FR" sz="2400" b="1" i="0" dirty="0" smtClean="0"/>
                        <a:t>UE 9 Mineure </a:t>
                      </a:r>
                      <a:r>
                        <a:rPr lang="fr-FR" sz="2400" b="0" i="0" dirty="0" smtClean="0"/>
                        <a:t>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3)</a:t>
                      </a:r>
                      <a:endParaRPr lang="fr-FR" sz="2400" b="1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/>
                        <a:t>UE 13 Mineure 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3)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 gridSpan="2">
                  <a:txBody>
                    <a:bodyPr/>
                    <a:lstStyle/>
                    <a:p>
                      <a:pPr marL="180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accent1"/>
                          </a:solidFill>
                        </a:rPr>
                        <a:t>Architecture des Langues  ou FLE ou </a:t>
                      </a:r>
                      <a:r>
                        <a:rPr lang="fr-FR" sz="2400" dirty="0" smtClean="0"/>
                        <a:t>Mineure externe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fr-FR" sz="2400" b="1" i="0" dirty="0" smtClean="0"/>
                        <a:t>UE 10 PPP </a:t>
                      </a:r>
                      <a:r>
                        <a:rPr lang="fr-FR" sz="2400" b="0" i="0" dirty="0" smtClean="0"/>
                        <a:t>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1)</a:t>
                      </a:r>
                      <a:endParaRPr lang="fr-FR" sz="2400" b="1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/>
                        <a:t>UE 14 PPP 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1)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975" indent="0"/>
                      <a:r>
                        <a:rPr lang="fr-FR" sz="2400" b="0" i="0" dirty="0" smtClean="0"/>
                        <a:t>EC langue </a:t>
                      </a:r>
                    </a:p>
                    <a:p>
                      <a:pPr marL="180975" indent="0"/>
                      <a:r>
                        <a:rPr lang="fr-FR" sz="2400" b="0" i="0" dirty="0" smtClean="0"/>
                        <a:t>EC libre</a:t>
                      </a:r>
                      <a:endParaRPr lang="fr-FR" sz="2400" b="0" i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 smtClean="0"/>
                        <a:t>EC langue ou EC libre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Projet </a:t>
                      </a:r>
                      <a:r>
                        <a:rPr lang="fr-FR" sz="2400" b="1" i="0" dirty="0" err="1" smtClean="0">
                          <a:solidFill>
                            <a:schemeClr val="accent1"/>
                          </a:solidFill>
                        </a:rPr>
                        <a:t>tutoré</a:t>
                      </a:r>
                      <a:endParaRPr lang="fr-FR" sz="2400" b="1" i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516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1651"/>
            <a:ext cx="8146444" cy="330946"/>
          </a:xfrm>
        </p:spPr>
        <p:txBody>
          <a:bodyPr>
            <a:normAutofit fontScale="90000"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Emploi du temps </a:t>
            </a:r>
            <a:r>
              <a:rPr lang="fr-FR" sz="2800" b="1" dirty="0" smtClean="0">
                <a:solidFill>
                  <a:schemeClr val="accent1"/>
                </a:solidFill>
              </a:rPr>
              <a:t>L2 </a:t>
            </a:r>
            <a:r>
              <a:rPr lang="fr-FR" sz="2800" b="1" dirty="0">
                <a:solidFill>
                  <a:schemeClr val="accent1"/>
                </a:solidFill>
              </a:rPr>
              <a:t>- Semestre </a:t>
            </a:r>
            <a:r>
              <a:rPr lang="fr-FR" sz="2800" b="1" dirty="0" smtClean="0">
                <a:solidFill>
                  <a:schemeClr val="accent1"/>
                </a:solidFill>
              </a:rPr>
              <a:t>1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55045"/>
              </p:ext>
            </p:extLst>
          </p:nvPr>
        </p:nvGraphicFramePr>
        <p:xfrm>
          <a:off x="311178" y="647638"/>
          <a:ext cx="8541726" cy="506577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99651"/>
                <a:gridCol w="1292368"/>
                <a:gridCol w="1303583"/>
                <a:gridCol w="1490934"/>
                <a:gridCol w="2027579"/>
                <a:gridCol w="1527611"/>
              </a:tblGrid>
              <a:tr h="2454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Vendredi</a:t>
                      </a:r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85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9h</a:t>
                      </a:r>
                    </a:p>
                    <a:p>
                      <a:r>
                        <a:rPr lang="fr-FR" sz="1800" dirty="0" smtClean="0"/>
                        <a:t>-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LSF </a:t>
                      </a:r>
                      <a:r>
                        <a:rPr lang="en-US" sz="18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1-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Gr1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Drouillet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LSF </a:t>
                      </a:r>
                      <a:r>
                        <a:rPr lang="en-US" sz="18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1-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Gr2</a:t>
                      </a:r>
                      <a:r>
                        <a:rPr lang="en-US" sz="18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     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/>
                          <a:cs typeface="Arial"/>
                        </a:rPr>
                        <a:t>                                   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Pothin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Pathologie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du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langage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Wauquier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Logique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Roussarie</a:t>
                      </a:r>
                      <a:r>
                        <a:rPr lang="fr-FR" sz="1800" dirty="0" smtClean="0">
                          <a:effectLst/>
                          <a:latin typeface="+mn-lt"/>
                        </a:rPr>
                        <a:t> </a:t>
                      </a:r>
                      <a:endParaRPr lang="fr-FR" sz="180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Intro </a:t>
                      </a:r>
                      <a:r>
                        <a:rPr lang="en-US" sz="1800" b="1" dirty="0" err="1">
                          <a:solidFill>
                            <a:srgbClr val="660066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à</a:t>
                      </a:r>
                      <a:r>
                        <a:rPr lang="en-US" sz="1800" b="1" dirty="0">
                          <a:solidFill>
                            <a:srgbClr val="660066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la </a:t>
                      </a:r>
                      <a:r>
                        <a:rPr lang="en-US" sz="1800" b="1" dirty="0" err="1">
                          <a:solidFill>
                            <a:srgbClr val="660066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didactique</a:t>
                      </a:r>
                      <a:r>
                        <a:rPr lang="en-US" sz="1800" b="1" dirty="0">
                          <a:solidFill>
                            <a:srgbClr val="660066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1 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Lenart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</a:tr>
              <a:tr h="8085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11h30</a:t>
                      </a:r>
                    </a:p>
                    <a:p>
                      <a:r>
                        <a:rPr lang="fr-FR" sz="1800" dirty="0" smtClean="0"/>
                        <a:t>-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LSF </a:t>
                      </a:r>
                      <a:r>
                        <a:rPr lang="en-US" sz="18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2-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Gr1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Drouillet</a:t>
                      </a:r>
                      <a:endParaRPr lang="fr-FR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LSF 2-</a:t>
                      </a:r>
                      <a:r>
                        <a:rPr lang="en-US" sz="18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Gr2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Pothin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Logique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Beyssade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HSLSF 2</a:t>
                      </a:r>
                      <a:endParaRPr lang="fr-FR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FUSELIER</a:t>
                      </a:r>
                      <a:endParaRPr lang="fr-FR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3366FF"/>
                          </a:solidFill>
                          <a:effectLst/>
                          <a:latin typeface="+mn-lt"/>
                          <a:ea typeface="MS ??"/>
                          <a:cs typeface="Arial"/>
                        </a:rPr>
                        <a:t>Langage</a:t>
                      </a:r>
                      <a:r>
                        <a:rPr lang="en-US" sz="1800" b="1" dirty="0">
                          <a:solidFill>
                            <a:srgbClr val="3366FF"/>
                          </a:solidFill>
                          <a:effectLst/>
                          <a:latin typeface="+mn-lt"/>
                          <a:ea typeface="MS ??"/>
                          <a:cs typeface="Arial"/>
                        </a:rPr>
                        <a:t> et </a:t>
                      </a:r>
                      <a:r>
                        <a:rPr lang="en-US" sz="1800" b="1" dirty="0" err="1">
                          <a:solidFill>
                            <a:srgbClr val="3366FF"/>
                          </a:solidFill>
                          <a:effectLst/>
                          <a:latin typeface="+mn-lt"/>
                          <a:ea typeface="MS ??"/>
                          <a:cs typeface="Arial"/>
                        </a:rPr>
                        <a:t>Cerveau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MS ??"/>
                          <a:cs typeface="Arial"/>
                        </a:rPr>
                        <a:t>Colonna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CE6F2"/>
                    </a:solidFill>
                  </a:tcPr>
                </a:tc>
              </a:tr>
              <a:tr h="83240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14h</a:t>
                      </a:r>
                    </a:p>
                    <a:p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LSF 3</a:t>
                      </a:r>
                      <a:endParaRPr lang="fr-FR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Drouillet</a:t>
                      </a:r>
                      <a:endParaRPr lang="fr-FR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Phonétique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Carvalho</a:t>
                      </a:r>
                      <a:r>
                        <a:rPr lang="fr-FR" sz="1800" dirty="0" smtClean="0">
                          <a:effectLst/>
                          <a:latin typeface="+mn-lt"/>
                        </a:rPr>
                        <a:t> 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Sociolinguis</a:t>
                      </a:r>
                      <a:r>
                        <a:rPr lang="fr-CA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tique 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Faust</a:t>
                      </a:r>
                      <a:r>
                        <a:rPr lang="fr-FR" sz="1800" dirty="0"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CA" sz="1800" b="1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Phonétique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Faust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43634"/>
                          </a:solidFill>
                          <a:effectLst/>
                          <a:latin typeface="+mn-lt"/>
                          <a:ea typeface="MS ??"/>
                          <a:cs typeface="Arial"/>
                        </a:rPr>
                        <a:t> </a:t>
                      </a:r>
                      <a:r>
                        <a:rPr lang="fr-FR" sz="1800" b="1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MS ??"/>
                          <a:cs typeface="Arial"/>
                        </a:rPr>
                        <a:t>Production du langage</a:t>
                      </a:r>
                      <a:endParaRPr lang="fr-FR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MS ??"/>
                          <a:cs typeface="Arial"/>
                        </a:rPr>
                        <a:t>Colonna</a:t>
                      </a:r>
                      <a:endParaRPr lang="fr-FR" sz="1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67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16h30</a:t>
                      </a:r>
                    </a:p>
                    <a:p>
                      <a:r>
                        <a:rPr lang="fr-FR" sz="1800" dirty="0" smtClean="0"/>
                        <a:t>-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endParaRPr lang="fr-FR" sz="1800" b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b="1" kern="12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Langage et musique </a:t>
                      </a:r>
                      <a:endParaRPr lang="fr-FR" sz="1800" kern="1200" dirty="0" smtClean="0">
                        <a:solidFill>
                          <a:srgbClr val="3366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CA" sz="1800" kern="1200" dirty="0" err="1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Aroui</a:t>
                      </a:r>
                      <a:r>
                        <a:rPr lang="fr-FR" sz="18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FR" sz="1800" dirty="0" smtClean="0">
                        <a:solidFill>
                          <a:srgbClr val="3366FF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Francophonie</a:t>
                      </a:r>
                      <a:r>
                        <a:rPr lang="en-US" sz="18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patrimoine</a:t>
                      </a:r>
                      <a:r>
                        <a:rPr lang="mr-IN" sz="18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fr-FR" sz="1800" kern="12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 err="1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Katsiki</a:t>
                      </a:r>
                      <a:endParaRPr lang="fr-FR" sz="18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rgbClr val="3366FF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16072" y="6184132"/>
            <a:ext cx="3335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Ajouter : EC langue + EC libre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252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3208"/>
            <a:ext cx="8229600" cy="922791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SDL </a:t>
            </a:r>
            <a:r>
              <a:rPr lang="mr-IN" b="1" dirty="0" smtClean="0">
                <a:solidFill>
                  <a:srgbClr val="0000FF"/>
                </a:solidFill>
              </a:rPr>
              <a:t>–</a:t>
            </a:r>
            <a:r>
              <a:rPr lang="fr-FR" b="1" dirty="0" smtClean="0">
                <a:solidFill>
                  <a:srgbClr val="0000FF"/>
                </a:solidFill>
              </a:rPr>
              <a:t> L3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8439"/>
              </p:ext>
            </p:extLst>
          </p:nvPr>
        </p:nvGraphicFramePr>
        <p:xfrm>
          <a:off x="435429" y="1046668"/>
          <a:ext cx="825137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571"/>
                <a:gridCol w="4114800"/>
              </a:tblGrid>
              <a:tr h="430151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bg1"/>
                          </a:solidFill>
                        </a:rPr>
                        <a:t>Semestre 2</a:t>
                      </a:r>
                      <a:endParaRPr lang="fr-FR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fr-FR" sz="2400" b="1" i="0" dirty="0" smtClean="0"/>
                        <a:t>UE 15 Majeure </a:t>
                      </a:r>
                      <a:r>
                        <a:rPr lang="fr-FR" sz="2400" b="0" i="0" dirty="0" smtClean="0"/>
                        <a:t>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4)</a:t>
                      </a:r>
                      <a:endParaRPr lang="fr-FR" sz="2400" b="0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/>
                        <a:t>UE 19 Majeure </a:t>
                      </a:r>
                      <a:r>
                        <a:rPr lang="fr-FR" sz="2400" b="0" i="0" dirty="0" smtClean="0"/>
                        <a:t>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4)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 algn="l"/>
                      <a:r>
                        <a:rPr lang="fr-FR" sz="2400" b="1" dirty="0" smtClean="0">
                          <a:solidFill>
                            <a:schemeClr val="accent1"/>
                          </a:solidFill>
                        </a:rPr>
                        <a:t>Syntaxe 2</a:t>
                      </a:r>
                      <a:endParaRPr lang="fr-FR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/>
                      <a:r>
                        <a:rPr lang="fr-FR" sz="2400" b="1" dirty="0" smtClean="0">
                          <a:solidFill>
                            <a:schemeClr val="accent1"/>
                          </a:solidFill>
                        </a:rPr>
                        <a:t>Sémantique 2</a:t>
                      </a:r>
                      <a:endParaRPr lang="fr-FR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accent1"/>
                          </a:solidFill>
                        </a:rPr>
                        <a:t>Phonologie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/>
                      <a:r>
                        <a:rPr lang="fr-FR" sz="2400" b="1" dirty="0" smtClean="0">
                          <a:solidFill>
                            <a:schemeClr val="accent1"/>
                          </a:solidFill>
                        </a:rPr>
                        <a:t>Phonologie 2</a:t>
                      </a:r>
                      <a:endParaRPr lang="fr-FR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3247">
                <a:tc>
                  <a:txBody>
                    <a:bodyPr/>
                    <a:lstStyle/>
                    <a:p>
                      <a:pPr marL="0" indent="0" algn="l"/>
                      <a:r>
                        <a:rPr lang="fr-FR" sz="2400" b="1" i="0" dirty="0" smtClean="0">
                          <a:solidFill>
                            <a:schemeClr val="tx1"/>
                          </a:solidFill>
                        </a:rPr>
                        <a:t>UE 16 Spécialisation </a:t>
                      </a:r>
                      <a:r>
                        <a:rPr lang="fr-FR" sz="2400" b="0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2400" b="0" i="0" dirty="0" err="1" smtClean="0">
                          <a:solidFill>
                            <a:schemeClr val="tx1"/>
                          </a:solidFill>
                        </a:rPr>
                        <a:t>coef</a:t>
                      </a:r>
                      <a:r>
                        <a:rPr lang="fr-FR" sz="2400" b="0" i="0" dirty="0" smtClean="0">
                          <a:solidFill>
                            <a:schemeClr val="tx1"/>
                          </a:solidFill>
                        </a:rPr>
                        <a:t>  3)</a:t>
                      </a:r>
                      <a:endParaRPr lang="fr-FR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>
                          <a:solidFill>
                            <a:schemeClr val="tx1"/>
                          </a:solidFill>
                        </a:rPr>
                        <a:t>UE 20 Spécialisation </a:t>
                      </a:r>
                      <a:r>
                        <a:rPr lang="fr-FR" sz="2400" b="0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2400" b="0" i="0" dirty="0" err="1" smtClean="0">
                          <a:solidFill>
                            <a:schemeClr val="tx1"/>
                          </a:solidFill>
                        </a:rPr>
                        <a:t>coef</a:t>
                      </a:r>
                      <a:r>
                        <a:rPr lang="fr-FR" sz="2400" b="0" i="0" dirty="0" smtClean="0">
                          <a:solidFill>
                            <a:schemeClr val="tx1"/>
                          </a:solidFill>
                        </a:rPr>
                        <a:t>  3)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3247">
                <a:tc gridSpan="2">
                  <a:txBody>
                    <a:bodyPr/>
                    <a:lstStyle/>
                    <a:p>
                      <a:pPr marL="0" indent="0" algn="ctr"/>
                      <a:r>
                        <a:rPr lang="fr-FR" sz="2400" b="0" i="0" dirty="0" smtClean="0">
                          <a:solidFill>
                            <a:schemeClr val="accent1"/>
                          </a:solidFill>
                        </a:rPr>
                        <a:t>LAP</a:t>
                      </a:r>
                      <a:r>
                        <a:rPr lang="fr-FR" sz="2400" b="0" i="0" baseline="0" dirty="0" smtClean="0">
                          <a:solidFill>
                            <a:schemeClr val="accent1"/>
                          </a:solidFill>
                        </a:rPr>
                        <a:t> ou LLS</a:t>
                      </a:r>
                      <a:endParaRPr lang="fr-FR" sz="2400" b="0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fr-FR" sz="2400" b="1" i="0" dirty="0" smtClean="0"/>
                        <a:t>UE 17 Mineure </a:t>
                      </a:r>
                      <a:r>
                        <a:rPr lang="fr-FR" sz="2400" b="0" i="0" dirty="0" smtClean="0"/>
                        <a:t>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3)</a:t>
                      </a:r>
                      <a:endParaRPr lang="fr-FR" sz="2400" b="1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/>
                        <a:t>UE 2&amp; Mineure 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3)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 gridSpan="2">
                  <a:txBody>
                    <a:bodyPr/>
                    <a:lstStyle/>
                    <a:p>
                      <a:pPr marL="18000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accent1"/>
                          </a:solidFill>
                        </a:rPr>
                        <a:t>Architecture des Langues  ou FLE ou </a:t>
                      </a:r>
                      <a:r>
                        <a:rPr lang="fr-FR" sz="2400" dirty="0" smtClean="0"/>
                        <a:t>Mineure externe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fr-FR" sz="2400" b="1" i="0" dirty="0" smtClean="0"/>
                        <a:t>UE 19 PPP </a:t>
                      </a:r>
                      <a:r>
                        <a:rPr lang="fr-FR" sz="2400" b="0" i="0" dirty="0" smtClean="0"/>
                        <a:t>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2)</a:t>
                      </a:r>
                      <a:endParaRPr lang="fr-FR" sz="2400" b="1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/>
                        <a:t>UE 22 PPP (</a:t>
                      </a:r>
                      <a:r>
                        <a:rPr lang="fr-FR" sz="2400" b="0" i="0" dirty="0" err="1" smtClean="0"/>
                        <a:t>coef</a:t>
                      </a:r>
                      <a:r>
                        <a:rPr lang="fr-FR" sz="2400" b="0" i="0" dirty="0" smtClean="0"/>
                        <a:t> 2)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975" indent="0"/>
                      <a:r>
                        <a:rPr lang="fr-FR" sz="2400" b="0" i="0" dirty="0" smtClean="0"/>
                        <a:t>EC langue </a:t>
                      </a:r>
                      <a:r>
                        <a:rPr lang="fr-FR" sz="2400" b="0" i="0" baseline="0" dirty="0" smtClean="0"/>
                        <a:t> + </a:t>
                      </a:r>
                      <a:r>
                        <a:rPr lang="fr-FR" sz="2400" b="0" i="0" dirty="0" smtClean="0"/>
                        <a:t>EC libre</a:t>
                      </a:r>
                      <a:endParaRPr lang="fr-FR" sz="2400" b="0" i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Stage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75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4177"/>
          </a:xfrm>
        </p:spPr>
        <p:txBody>
          <a:bodyPr/>
          <a:lstStyle/>
          <a:p>
            <a:r>
              <a:rPr lang="fr-FR" sz="3600" b="1" dirty="0" smtClean="0"/>
              <a:t>Programme du forum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64177"/>
            <a:ext cx="8229600" cy="5693195"/>
          </a:xfrm>
        </p:spPr>
        <p:txBody>
          <a:bodyPr>
            <a:normAutofit fontScale="55000" lnSpcReduction="20000"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Intervention du SCUIO-IP </a:t>
            </a:r>
            <a:r>
              <a:rPr lang="fr-FR" dirty="0" smtClean="0">
                <a:solidFill>
                  <a:schemeClr val="accent2"/>
                </a:solidFill>
              </a:rPr>
              <a:t>: outils à votre disposition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Présentation du Service Handicap de l’Université</a:t>
            </a:r>
          </a:p>
          <a:p>
            <a:endParaRPr lang="fr-FR" b="1" dirty="0" smtClean="0">
              <a:solidFill>
                <a:schemeClr val="accent2"/>
              </a:solidFill>
            </a:endParaRPr>
          </a:p>
          <a:p>
            <a:r>
              <a:rPr lang="fr-FR" b="1" dirty="0">
                <a:solidFill>
                  <a:schemeClr val="accent2"/>
                </a:solidFill>
              </a:rPr>
              <a:t>Mobilité internationale (SERCI, </a:t>
            </a:r>
            <a:r>
              <a:rPr lang="fr-FR" dirty="0">
                <a:solidFill>
                  <a:schemeClr val="accent2"/>
                </a:solidFill>
              </a:rPr>
              <a:t>Service des Relations et de la Coopération internationales</a:t>
            </a:r>
            <a:r>
              <a:rPr lang="fr-FR" dirty="0" smtClean="0">
                <a:solidFill>
                  <a:schemeClr val="accent2"/>
                </a:solidFill>
              </a:rPr>
              <a:t>)</a:t>
            </a:r>
          </a:p>
          <a:p>
            <a:pPr marL="0" indent="0">
              <a:buNone/>
            </a:pPr>
            <a:endParaRPr lang="fr-FR" dirty="0" smtClean="0">
              <a:solidFill>
                <a:schemeClr val="accent2"/>
              </a:solidFill>
            </a:endParaRPr>
          </a:p>
          <a:p>
            <a:r>
              <a:rPr lang="fr-FR" b="1" dirty="0">
                <a:solidFill>
                  <a:schemeClr val="accent2"/>
                </a:solidFill>
              </a:rPr>
              <a:t>Présentation du fonctionnement de la Bibliothèque Universitaire</a:t>
            </a:r>
            <a:endParaRPr lang="fr-FR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r-FR" dirty="0" smtClean="0"/>
              <a:t>—————————————————————</a:t>
            </a:r>
          </a:p>
          <a:p>
            <a:r>
              <a:rPr lang="fr-FR" b="1" dirty="0" smtClean="0"/>
              <a:t>UFR SDL : </a:t>
            </a:r>
            <a:r>
              <a:rPr lang="fr-FR" dirty="0" smtClean="0"/>
              <a:t>informations générales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Tutorat d’accompagnement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Licence de SDL </a:t>
            </a:r>
            <a:endParaRPr lang="fr-FR" b="1" dirty="0"/>
          </a:p>
          <a:p>
            <a:pPr lvl="1"/>
            <a:r>
              <a:rPr lang="fr-FR" sz="3300" dirty="0" smtClean="0"/>
              <a:t>Structure globale : Fondamentaux / Spécialisation / Mineure </a:t>
            </a:r>
          </a:p>
          <a:p>
            <a:pPr marL="457200" lvl="1" indent="0">
              <a:buNone/>
            </a:pPr>
            <a:r>
              <a:rPr lang="fr-FR" sz="3300" dirty="0"/>
              <a:t> </a:t>
            </a:r>
            <a:r>
              <a:rPr lang="fr-FR" sz="3300" dirty="0" smtClean="0"/>
              <a:t>      &gt;</a:t>
            </a:r>
            <a:r>
              <a:rPr lang="fr-FR" sz="3300" dirty="0"/>
              <a:t>&gt; </a:t>
            </a:r>
            <a:r>
              <a:rPr lang="fr-FR" sz="3300" b="1" dirty="0"/>
              <a:t>Procédures d’inscription et IP (inscription pédagogique</a:t>
            </a:r>
            <a:r>
              <a:rPr lang="fr-FR" sz="3300" b="1" dirty="0" smtClean="0"/>
              <a:t>)</a:t>
            </a:r>
            <a:endParaRPr lang="fr-FR" dirty="0" smtClean="0"/>
          </a:p>
          <a:p>
            <a:pPr lvl="1"/>
            <a:r>
              <a:rPr lang="fr-FR" sz="3300" dirty="0" smtClean="0"/>
              <a:t>Projets </a:t>
            </a:r>
            <a:r>
              <a:rPr lang="fr-FR" sz="3300" dirty="0" err="1" smtClean="0"/>
              <a:t>tutorés</a:t>
            </a:r>
            <a:r>
              <a:rPr lang="fr-FR" sz="3300" dirty="0" smtClean="0"/>
              <a:t> et Stages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3800" b="1" dirty="0" smtClean="0"/>
              <a:t>Questions-réponses</a:t>
            </a:r>
          </a:p>
          <a:p>
            <a:pPr marL="0" indent="0">
              <a:buNone/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640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1651"/>
            <a:ext cx="8146444" cy="330946"/>
          </a:xfrm>
        </p:spPr>
        <p:txBody>
          <a:bodyPr>
            <a:noAutofit/>
          </a:bodyPr>
          <a:lstStyle/>
          <a:p>
            <a:r>
              <a:rPr lang="fr-FR" sz="1600" b="1" dirty="0">
                <a:solidFill>
                  <a:schemeClr val="accent1"/>
                </a:solidFill>
              </a:rPr>
              <a:t>Emploi du temps </a:t>
            </a:r>
            <a:r>
              <a:rPr lang="fr-FR" sz="1600" b="1" dirty="0" smtClean="0">
                <a:solidFill>
                  <a:schemeClr val="accent1"/>
                </a:solidFill>
              </a:rPr>
              <a:t>L3 </a:t>
            </a:r>
            <a:r>
              <a:rPr lang="fr-FR" sz="1600" b="1" dirty="0">
                <a:solidFill>
                  <a:schemeClr val="accent1"/>
                </a:solidFill>
              </a:rPr>
              <a:t>- Semestre </a:t>
            </a:r>
            <a:r>
              <a:rPr lang="fr-FR" sz="1600" b="1" dirty="0" smtClean="0">
                <a:solidFill>
                  <a:schemeClr val="accent1"/>
                </a:solidFill>
              </a:rPr>
              <a:t>1</a:t>
            </a:r>
            <a:endParaRPr lang="fr-FR" sz="16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947399"/>
              </p:ext>
            </p:extLst>
          </p:nvPr>
        </p:nvGraphicFramePr>
        <p:xfrm>
          <a:off x="275769" y="700223"/>
          <a:ext cx="8665121" cy="506648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43181"/>
                <a:gridCol w="1285193"/>
                <a:gridCol w="1596571"/>
                <a:gridCol w="1705429"/>
                <a:gridCol w="956151"/>
                <a:gridCol w="595633"/>
                <a:gridCol w="1782963"/>
              </a:tblGrid>
              <a:tr h="424632">
                <a:tc>
                  <a:txBody>
                    <a:bodyPr/>
                    <a:lstStyle/>
                    <a:p>
                      <a:endParaRPr lang="fr-FR" sz="1600" dirty="0">
                        <a:latin typeface="+mn-lt"/>
                      </a:endParaRP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lundi</a:t>
                      </a:r>
                      <a:endParaRPr lang="fr-FR" sz="16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mardi</a:t>
                      </a:r>
                      <a:endParaRPr lang="fr-FR" sz="16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mercredi</a:t>
                      </a:r>
                      <a:endParaRPr lang="fr-FR" sz="16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jeudi</a:t>
                      </a:r>
                      <a:endParaRPr lang="fr-FR" sz="16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vendredi</a:t>
                      </a:r>
                      <a:endParaRPr lang="fr-FR" sz="16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0075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9-</a:t>
                      </a: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Français écrit en LSF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Marçot</a:t>
                      </a:r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8000"/>
                          </a:solidFill>
                        </a:rPr>
                        <a:t>LSF6</a:t>
                      </a:r>
                    </a:p>
                    <a:p>
                      <a:pPr algn="ctr"/>
                      <a:r>
                        <a:rPr lang="fr-FR" sz="1800" dirty="0" smtClean="0">
                          <a:solidFill>
                            <a:srgbClr val="008000"/>
                          </a:solidFill>
                        </a:rPr>
                        <a:t>Drouillet</a:t>
                      </a:r>
                    </a:p>
                    <a:p>
                      <a:pPr algn="ctr"/>
                      <a:endParaRPr lang="fr-FR" sz="1800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r>
                        <a:rPr lang="fr-FR" sz="1800" b="1" u="sng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00"/>
                            </a:solidFill>
                          </a:uFill>
                        </a:rPr>
                        <a:t>Phonologie 1 </a:t>
                      </a:r>
                    </a:p>
                    <a:p>
                      <a:pPr algn="ctr"/>
                      <a:r>
                        <a:rPr lang="fr-FR" sz="1800" u="sng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00"/>
                            </a:solidFill>
                          </a:uFill>
                        </a:rPr>
                        <a:t>Carvalho</a:t>
                      </a: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6600"/>
                          </a:solidFill>
                        </a:rPr>
                        <a:t>Pragmatique</a:t>
                      </a:r>
                    </a:p>
                    <a:p>
                      <a:pPr algn="ctr"/>
                      <a:r>
                        <a:rPr lang="fr-FR" sz="1800" dirty="0" err="1" smtClean="0">
                          <a:solidFill>
                            <a:srgbClr val="FF6600"/>
                          </a:solidFill>
                        </a:rPr>
                        <a:t>Roussarie</a:t>
                      </a:r>
                      <a:endParaRPr lang="fr-FR" sz="1800" dirty="0" smtClean="0">
                        <a:solidFill>
                          <a:srgbClr val="FF6600"/>
                        </a:solidFill>
                      </a:endParaRPr>
                    </a:p>
                    <a:p>
                      <a:endParaRPr lang="fr-FR" sz="18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800" kern="1200" dirty="0" smtClean="0"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HSLSF4</a:t>
                      </a:r>
                    </a:p>
                    <a:p>
                      <a:pPr algn="ctr"/>
                      <a:r>
                        <a:rPr lang="fr-FR" sz="1800" kern="1200" dirty="0" err="1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Sallandre</a:t>
                      </a:r>
                      <a:endParaRPr lang="fr-FR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6312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11:30</a:t>
                      </a:r>
                    </a:p>
                    <a:p>
                      <a:endParaRPr lang="fr-FR" sz="1600" dirty="0"/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rgbClr val="008000"/>
                          </a:solidFill>
                          <a:effectLst/>
                        </a:rPr>
                        <a:t>LSF7</a:t>
                      </a:r>
                    </a:p>
                    <a:p>
                      <a:pPr algn="ctr"/>
                      <a:r>
                        <a:rPr lang="fr-FR" sz="1800" kern="1200" dirty="0" smtClean="0">
                          <a:solidFill>
                            <a:srgbClr val="008000"/>
                          </a:solidFill>
                          <a:effectLst/>
                        </a:rPr>
                        <a:t>Drouillet</a:t>
                      </a:r>
                      <a:r>
                        <a:rPr lang="fr-FR" sz="1800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Méthodologie</a:t>
                      </a:r>
                      <a:endParaRPr lang="fr-FR" sz="1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Santiago</a:t>
                      </a:r>
                      <a:endParaRPr lang="fr-FR" sz="1800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Philo du </a:t>
                      </a:r>
                      <a:r>
                        <a:rPr lang="fr-FR" sz="1800" b="1" smtClean="0">
                          <a:solidFill>
                            <a:srgbClr val="0000FF"/>
                          </a:solidFill>
                          <a:latin typeface="+mn-lt"/>
                        </a:rPr>
                        <a:t>langage </a:t>
                      </a:r>
                    </a:p>
                    <a:p>
                      <a:pPr algn="ctr"/>
                      <a:r>
                        <a:rPr lang="fr-FR" sz="1800" b="1" smtClean="0">
                          <a:solidFill>
                            <a:srgbClr val="0000FF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rgbClr val="0000FF"/>
                          </a:solidFill>
                          <a:latin typeface="+mn-lt"/>
                        </a:rPr>
                        <a:t>Barra Jover</a:t>
                      </a:r>
                      <a:endParaRPr lang="fr-FR" sz="1800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3366FF"/>
                        </a:solidFill>
                        <a:latin typeface="+mn-lt"/>
                      </a:endParaRP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660066"/>
                          </a:solidFill>
                        </a:rPr>
                        <a:t>OCL </a:t>
                      </a:r>
                    </a:p>
                    <a:p>
                      <a:pPr algn="ctr"/>
                      <a:r>
                        <a:rPr lang="fr-FR" sz="1800" dirty="0" smtClean="0">
                          <a:solidFill>
                            <a:srgbClr val="660066"/>
                          </a:solidFill>
                        </a:rPr>
                        <a:t>Anastasio</a:t>
                      </a:r>
                      <a:endParaRPr lang="fr-FR" sz="18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0060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14</a:t>
                      </a:r>
                    </a:p>
                    <a:p>
                      <a:endParaRPr lang="fr-FR" sz="1600" dirty="0"/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rgbClr val="008000"/>
                          </a:solidFill>
                          <a:effectLst/>
                        </a:rPr>
                        <a:t>LSF8</a:t>
                      </a:r>
                    </a:p>
                    <a:p>
                      <a:pPr algn="ctr"/>
                      <a:r>
                        <a:rPr lang="fr-FR" sz="1800" kern="1200" dirty="0" smtClean="0">
                          <a:solidFill>
                            <a:srgbClr val="008000"/>
                          </a:solidFill>
                          <a:effectLst/>
                        </a:rPr>
                        <a:t>Drouillet</a:t>
                      </a:r>
                      <a:r>
                        <a:rPr lang="fr-FR" sz="1800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endParaRPr lang="fr-FR" sz="1800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fr-FR" sz="1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u="sng" dirty="0" smtClean="0">
                          <a:uFill>
                            <a:solidFill>
                              <a:schemeClr val="accent6"/>
                            </a:solidFill>
                          </a:uFill>
                          <a:latin typeface="+mn-lt"/>
                        </a:rPr>
                        <a:t>Syntaxe 2</a:t>
                      </a:r>
                    </a:p>
                    <a:p>
                      <a:pPr algn="ctr"/>
                      <a:r>
                        <a:rPr lang="fr-FR" sz="1800" u="sng" dirty="0" smtClean="0">
                          <a:uFill>
                            <a:solidFill>
                              <a:schemeClr val="accent6"/>
                            </a:solidFill>
                          </a:uFill>
                          <a:latin typeface="+mn-lt"/>
                        </a:rPr>
                        <a:t>Nash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Diversité </a:t>
                      </a:r>
                      <a:r>
                        <a:rPr lang="fr-FR" sz="1800" b="1" dirty="0" err="1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ling</a:t>
                      </a:r>
                      <a:r>
                        <a:rPr lang="fr-FR" sz="1800" b="1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. </a:t>
                      </a:r>
                      <a:r>
                        <a:rPr lang="fr-FR" sz="1800" b="1" dirty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en </a:t>
                      </a:r>
                      <a:r>
                        <a:rPr lang="fr-FR" sz="1800" b="1" dirty="0" err="1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IdF</a:t>
                      </a:r>
                      <a:r>
                        <a:rPr lang="fr-FR" sz="1800" b="1" baseline="0" dirty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800" b="1" baseline="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- </a:t>
                      </a:r>
                      <a:r>
                        <a:rPr lang="fr-FR" sz="1800" dirty="0" err="1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Soare</a:t>
                      </a:r>
                      <a:endParaRPr lang="fr-FR" sz="18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u="sng" smtClean="0">
                          <a:uFill>
                            <a:solidFill>
                              <a:schemeClr val="accent6"/>
                            </a:solidFill>
                          </a:uFill>
                          <a:latin typeface="+mn-lt"/>
                        </a:rPr>
                        <a:t>Syntaxe 2</a:t>
                      </a:r>
                      <a:endParaRPr lang="fr-FR" sz="1800" b="1" u="sng" dirty="0" smtClean="0">
                        <a:uFill>
                          <a:solidFill>
                            <a:schemeClr val="accent6"/>
                          </a:solidFill>
                        </a:uFill>
                        <a:latin typeface="+mn-lt"/>
                      </a:endParaRPr>
                    </a:p>
                    <a:p>
                      <a:pPr algn="ctr"/>
                      <a:r>
                        <a:rPr lang="fr-FR" sz="1800" u="sng" dirty="0" err="1" smtClean="0">
                          <a:uFill>
                            <a:solidFill>
                              <a:schemeClr val="accent6"/>
                            </a:solidFill>
                          </a:uFill>
                          <a:latin typeface="+mn-lt"/>
                        </a:rPr>
                        <a:t>Soare</a:t>
                      </a:r>
                      <a:endParaRPr lang="fr-FR" sz="1800" u="sng" dirty="0" smtClean="0">
                        <a:uFill>
                          <a:solidFill>
                            <a:schemeClr val="accent6"/>
                          </a:solidFill>
                        </a:uFill>
                        <a:latin typeface="+mn-lt"/>
                      </a:endParaRPr>
                    </a:p>
                    <a:p>
                      <a:endParaRPr lang="fr-FR" sz="180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baseline="0" dirty="0" smtClean="0">
                          <a:solidFill>
                            <a:srgbClr val="660066"/>
                          </a:solidFill>
                        </a:rPr>
                        <a:t>Japonais pour 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rgbClr val="660066"/>
                          </a:solidFill>
                        </a:rPr>
                        <a:t>OCL</a:t>
                      </a:r>
                      <a:r>
                        <a:rPr lang="fr-FR" sz="18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800" b="0" baseline="0" dirty="0" err="1" smtClean="0">
                          <a:solidFill>
                            <a:srgbClr val="660066"/>
                          </a:solidFill>
                        </a:rPr>
                        <a:t>Okamura</a:t>
                      </a:r>
                      <a:endParaRPr lang="fr-FR" sz="1800" b="0" baseline="0" dirty="0" smtClean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02609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16:30</a:t>
                      </a: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Acquisition L2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Anastasio</a:t>
                      </a:r>
                    </a:p>
                    <a:p>
                      <a:endParaRPr lang="fr-FR" sz="18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u="sng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00"/>
                            </a:solidFill>
                          </a:uFill>
                        </a:rPr>
                        <a:t>Phonologie 1 </a:t>
                      </a:r>
                    </a:p>
                    <a:p>
                      <a:pPr algn="ctr"/>
                      <a:r>
                        <a:rPr lang="fr-FR" sz="1800" u="sng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00"/>
                            </a:solidFill>
                          </a:uFill>
                        </a:rPr>
                        <a:t>Faust</a:t>
                      </a: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32067" y="6251651"/>
            <a:ext cx="3658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Ajouter : EC langue + EC libre 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838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1588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de SDL :</a:t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b="1" i="1" dirty="0" smtClean="0">
                <a:solidFill>
                  <a:srgbClr val="0000FF"/>
                </a:solidFill>
              </a:rPr>
              <a:t>choix de la spécialisation et de la mineure </a:t>
            </a:r>
            <a:r>
              <a:rPr lang="fr-FR" b="1" dirty="0" smtClean="0">
                <a:solidFill>
                  <a:srgbClr val="0000FF"/>
                </a:solidFill>
              </a:rPr>
              <a:t/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 &gt;&gt; </a:t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Fiches d’inscription pédagogique (IP)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69" y="191452"/>
            <a:ext cx="6728345" cy="6283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316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1105469" y="232396"/>
            <a:ext cx="6801850" cy="2041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68" y="2238233"/>
            <a:ext cx="6801851" cy="36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464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Stages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3600" dirty="0" smtClean="0"/>
              <a:t>Outre </a:t>
            </a:r>
            <a:r>
              <a:rPr lang="fr-FR" sz="3600" b="1" dirty="0" smtClean="0"/>
              <a:t>le responsable des stages</a:t>
            </a:r>
            <a:r>
              <a:rPr lang="fr-FR" sz="3600" dirty="0" smtClean="0"/>
              <a:t>, qui intervient au niveau des formations et des disciplines, la loi prévoit la désignation d’un </a:t>
            </a:r>
            <a:r>
              <a:rPr lang="fr-FR" sz="3600" b="1" dirty="0" smtClean="0"/>
              <a:t>enseignant référent </a:t>
            </a:r>
            <a:r>
              <a:rPr lang="fr-FR" sz="3600" dirty="0" smtClean="0"/>
              <a:t>(issu de l’université), et d’un </a:t>
            </a:r>
            <a:r>
              <a:rPr lang="fr-FR" sz="3600" b="1" dirty="0" smtClean="0"/>
              <a:t>tuteur de stage </a:t>
            </a:r>
            <a:r>
              <a:rPr lang="fr-FR" sz="3600" dirty="0" smtClean="0"/>
              <a:t>(issu de l’entreprise ou de la structure d’accueil), </a:t>
            </a:r>
            <a:r>
              <a:rPr lang="fr-FR" sz="3600" b="1" dirty="0" smtClean="0">
                <a:solidFill>
                  <a:srgbClr val="1F497D"/>
                </a:solidFill>
              </a:rPr>
              <a:t>tous deux signataires de la convention.</a:t>
            </a:r>
            <a:endParaRPr lang="fr-FR" sz="36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12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Stages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3600" dirty="0" smtClean="0"/>
              <a:t>Le tuteur de l’entreprise et l’enseignant référent doivent effectuer des </a:t>
            </a:r>
            <a:r>
              <a:rPr lang="fr-FR" sz="3600" b="1" dirty="0" smtClean="0"/>
              <a:t>points d’étapes</a:t>
            </a:r>
            <a:r>
              <a:rPr lang="fr-FR" sz="3600" dirty="0" smtClean="0"/>
              <a:t> afin de veiller au bon déroulement du stage et s’assurer que les dispositions de la convention de stage sont bien mises en œuvre (activités confiées au stagiaire, durée de travail</a:t>
            </a:r>
            <a:r>
              <a:rPr lang="mr-IN" sz="3600" dirty="0" smtClean="0"/>
              <a:t>…</a:t>
            </a:r>
            <a:r>
              <a:rPr lang="fr-FR" sz="3600" dirty="0" smtClean="0"/>
              <a:t>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820890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1588"/>
          </a:xfrm>
        </p:spPr>
        <p:txBody>
          <a:bodyPr/>
          <a:lstStyle/>
          <a:p>
            <a:r>
              <a:rPr lang="fr-FR" b="1" dirty="0">
                <a:solidFill>
                  <a:srgbClr val="660066"/>
                </a:solidFill>
              </a:rPr>
              <a:t>Inscription dans les divers groupes à faire </a:t>
            </a:r>
            <a:r>
              <a:rPr lang="fr-FR" b="1" dirty="0" smtClean="0">
                <a:solidFill>
                  <a:srgbClr val="660066"/>
                </a:solidFill>
              </a:rPr>
              <a:t>immédiatement.</a:t>
            </a:r>
            <a:br>
              <a:rPr lang="fr-FR" b="1" dirty="0" smtClean="0">
                <a:solidFill>
                  <a:srgbClr val="660066"/>
                </a:solidFill>
              </a:rPr>
            </a:br>
            <a:r>
              <a:rPr lang="fr-FR" b="1" smtClean="0">
                <a:solidFill>
                  <a:srgbClr val="000000"/>
                </a:solidFill>
              </a:rPr>
              <a:t> </a:t>
            </a:r>
            <a:endParaRPr lang="fr-F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1588"/>
          </a:xfrm>
        </p:spPr>
        <p:txBody>
          <a:bodyPr/>
          <a:lstStyle/>
          <a:p>
            <a:r>
              <a:rPr lang="fr-FR" b="1" dirty="0" smtClean="0">
                <a:solidFill>
                  <a:srgbClr val="000000"/>
                </a:solidFill>
              </a:rPr>
              <a:t>Questions…</a:t>
            </a:r>
            <a:endParaRPr lang="fr-F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UFR SDL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Directrices</a:t>
            </a:r>
            <a:r>
              <a:rPr lang="fr-FR" dirty="0" smtClean="0"/>
              <a:t> : Ewa Lenart et Florence </a:t>
            </a:r>
            <a:r>
              <a:rPr lang="fr-FR" dirty="0" err="1" smtClean="0"/>
              <a:t>Encrevé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Responsable administratif et financier</a:t>
            </a:r>
            <a:r>
              <a:rPr lang="fr-FR" dirty="0" smtClean="0"/>
              <a:t> : François Lopez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Secrétaire Licence </a:t>
            </a:r>
            <a:r>
              <a:rPr lang="fr-FR" dirty="0" smtClean="0"/>
              <a:t>: Eva </a:t>
            </a:r>
            <a:r>
              <a:rPr lang="fr-FR" dirty="0" err="1" smtClean="0"/>
              <a:t>Saadat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Secrétaire Master </a:t>
            </a:r>
            <a:r>
              <a:rPr lang="fr-FR" dirty="0" smtClean="0"/>
              <a:t>: Dominique Lacroix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9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830262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UFR SDL : 3 départements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39800"/>
            <a:ext cx="8229600" cy="5829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     </a:t>
            </a:r>
            <a:r>
              <a:rPr lang="fr-FR" sz="2000" b="1" dirty="0" smtClean="0"/>
              <a:t>   </a:t>
            </a:r>
          </a:p>
          <a:p>
            <a:pPr marL="0" indent="0">
              <a:buNone/>
            </a:pPr>
            <a:endParaRPr lang="fr-FR" sz="2000" b="1" dirty="0" smtClean="0"/>
          </a:p>
          <a:p>
            <a:pPr marL="0" indent="0" algn="ctr">
              <a:buNone/>
            </a:pPr>
            <a:endParaRPr lang="fr-FR" sz="2400" b="1" dirty="0" smtClean="0"/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endParaRPr lang="fr-FR" sz="2400" b="1" dirty="0" smtClean="0"/>
          </a:p>
          <a:p>
            <a:pPr marL="0" indent="0" algn="ctr">
              <a:buNone/>
            </a:pPr>
            <a:endParaRPr lang="fr-FR" sz="2400" b="1" dirty="0" smtClean="0"/>
          </a:p>
          <a:p>
            <a:pPr marL="0" indent="0" algn="ctr">
              <a:buNone/>
            </a:pPr>
            <a:r>
              <a:rPr lang="fr-FR" sz="2400" b="1" dirty="0" smtClean="0"/>
              <a:t>± 400 étudiants</a:t>
            </a:r>
          </a:p>
          <a:p>
            <a:pPr marL="0" indent="0" algn="ctr">
              <a:buNone/>
            </a:pPr>
            <a:r>
              <a:rPr lang="fr-FR" sz="2400" b="1" dirty="0" smtClean="0"/>
              <a:t>Une cinquantaine d’enseignants (titulaires ou chargés de cours</a:t>
            </a:r>
            <a:r>
              <a:rPr lang="fr-FR" sz="2400" b="1" dirty="0"/>
              <a:t>)</a:t>
            </a:r>
            <a:endParaRPr lang="fr-FR" sz="2000" b="1" dirty="0" smtClean="0"/>
          </a:p>
          <a:p>
            <a:pPr marL="0" indent="0">
              <a:buNone/>
            </a:pPr>
            <a:endParaRPr lang="fr-FR" sz="2000" b="1" dirty="0"/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>
            <a:off x="708023" y="2701099"/>
            <a:ext cx="2317752" cy="24560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Département </a:t>
            </a:r>
          </a:p>
          <a:p>
            <a:pPr algn="ctr"/>
            <a:r>
              <a:rPr lang="fr-FR" sz="2400" b="1" i="1" dirty="0" smtClean="0"/>
              <a:t>Linguistique  Générale</a:t>
            </a:r>
          </a:p>
          <a:p>
            <a:pPr algn="ctr"/>
            <a:endParaRPr lang="fr-FR" sz="2400" b="1" i="1" dirty="0" smtClean="0"/>
          </a:p>
          <a:p>
            <a:pPr algn="ctr"/>
            <a:r>
              <a:rPr lang="fr-FR" b="1" dirty="0" smtClean="0"/>
              <a:t>(</a:t>
            </a:r>
            <a:r>
              <a:rPr lang="fr-FR" b="1" dirty="0" err="1" smtClean="0"/>
              <a:t>resp</a:t>
            </a:r>
            <a:r>
              <a:rPr lang="fr-FR" b="1" dirty="0" smtClean="0"/>
              <a:t>. Claire </a:t>
            </a:r>
            <a:r>
              <a:rPr lang="fr-FR" b="1" dirty="0" err="1" smtClean="0"/>
              <a:t>Beyssade</a:t>
            </a:r>
            <a:r>
              <a:rPr lang="fr-FR" b="1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0750" y="1126299"/>
            <a:ext cx="2317750" cy="24560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Département </a:t>
            </a:r>
            <a:r>
              <a:rPr lang="fr-FR" sz="2400" b="1" i="1" dirty="0" smtClean="0"/>
              <a:t>Didactique et Acquisition des </a:t>
            </a:r>
            <a:r>
              <a:rPr lang="fr-FR" sz="2400" b="1" i="1" dirty="0" smtClean="0"/>
              <a:t>Langues</a:t>
            </a:r>
            <a:endParaRPr lang="fr-FR" sz="2400" b="1" i="1" dirty="0" smtClean="0"/>
          </a:p>
          <a:p>
            <a:pPr algn="ctr"/>
            <a:endParaRPr lang="fr-FR" sz="2400" b="1" i="1" dirty="0" smtClean="0"/>
          </a:p>
          <a:p>
            <a:pPr algn="ctr"/>
            <a:r>
              <a:rPr lang="fr-FR" b="1" dirty="0" smtClean="0">
                <a:solidFill>
                  <a:srgbClr val="FFFFFF"/>
                </a:solidFill>
              </a:rPr>
              <a:t>(</a:t>
            </a:r>
            <a:r>
              <a:rPr lang="fr-FR" b="1" dirty="0" err="1" smtClean="0">
                <a:solidFill>
                  <a:srgbClr val="FFFFFF"/>
                </a:solidFill>
              </a:rPr>
              <a:t>resp</a:t>
            </a:r>
            <a:r>
              <a:rPr lang="fr-FR" b="1" dirty="0">
                <a:solidFill>
                  <a:srgbClr val="FFFFFF"/>
                </a:solidFill>
              </a:rPr>
              <a:t>.</a:t>
            </a:r>
            <a:r>
              <a:rPr lang="fr-FR" b="1" dirty="0" smtClean="0">
                <a:solidFill>
                  <a:srgbClr val="FFFFFF"/>
                </a:solidFill>
              </a:rPr>
              <a:t> </a:t>
            </a:r>
            <a:r>
              <a:rPr lang="fr-FR" b="1" dirty="0" err="1" smtClean="0">
                <a:solidFill>
                  <a:srgbClr val="FFFFFF"/>
                </a:solidFill>
              </a:rPr>
              <a:t>Saveria</a:t>
            </a:r>
            <a:r>
              <a:rPr lang="fr-FR" b="1" dirty="0" smtClean="0">
                <a:solidFill>
                  <a:srgbClr val="FFFFFF"/>
                </a:solidFill>
              </a:rPr>
              <a:t> Colonna)</a:t>
            </a:r>
            <a:endParaRPr lang="fr-FR" b="1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1249" y="2637599"/>
            <a:ext cx="2371738" cy="24560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Département </a:t>
            </a:r>
            <a:r>
              <a:rPr lang="fr-FR" sz="2400" b="1" i="1" dirty="0" smtClean="0"/>
              <a:t>Linguistique des Langues des Signes</a:t>
            </a:r>
          </a:p>
          <a:p>
            <a:pPr algn="ctr"/>
            <a:endParaRPr lang="fr-FR" sz="2400" b="1" i="1" dirty="0" smtClean="0"/>
          </a:p>
          <a:p>
            <a:pPr algn="ctr"/>
            <a:r>
              <a:rPr lang="fr-FR" b="1" dirty="0" smtClean="0"/>
              <a:t>(</a:t>
            </a:r>
            <a:r>
              <a:rPr lang="fr-FR" b="1" dirty="0" err="1" smtClean="0"/>
              <a:t>resp</a:t>
            </a:r>
            <a:r>
              <a:rPr lang="fr-FR" b="1" dirty="0" smtClean="0"/>
              <a:t>. </a:t>
            </a:r>
            <a:r>
              <a:rPr lang="fr-FR" b="1" dirty="0" err="1" smtClean="0"/>
              <a:t>M-Anne</a:t>
            </a:r>
            <a:r>
              <a:rPr lang="fr-FR" b="1" dirty="0" smtClean="0"/>
              <a:t> Sallandre)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81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UFR SDL : diplômes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9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sz="5100" b="1" dirty="0" smtClean="0"/>
              <a:t>Licence de Sciences du Langage</a:t>
            </a:r>
          </a:p>
          <a:p>
            <a:pPr marL="0" indent="0">
              <a:buNone/>
            </a:pPr>
            <a:endParaRPr lang="fr-FR" sz="4000" b="1" dirty="0"/>
          </a:p>
          <a:p>
            <a:pPr marL="0" indent="0">
              <a:buNone/>
            </a:pPr>
            <a:r>
              <a:rPr lang="fr-FR" sz="4000" b="1" dirty="0" smtClean="0"/>
              <a:t>Master de Sciences du Langage, 3 Parcours (LADiLLS, DDL, ILSF-F)</a:t>
            </a:r>
          </a:p>
          <a:p>
            <a:pPr marL="0" indent="0">
              <a:buNone/>
            </a:pPr>
            <a:endParaRPr lang="fr-FR" sz="4000" b="1" dirty="0"/>
          </a:p>
          <a:p>
            <a:pPr marL="0" indent="0">
              <a:buNone/>
            </a:pPr>
            <a:r>
              <a:rPr lang="fr-FR" sz="4000" b="1" dirty="0" smtClean="0"/>
              <a:t>Licence professionnelle </a:t>
            </a:r>
            <a:r>
              <a:rPr lang="fr-FR" sz="4000" dirty="0" smtClean="0"/>
              <a:t>Enseignement de la LSF en milieu scolaire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 smtClean="0"/>
              <a:t>Master MEEF 2</a:t>
            </a:r>
            <a:r>
              <a:rPr lang="fr-FR" sz="4000" b="1" baseline="30000" dirty="0" smtClean="0"/>
              <a:t>nd</a:t>
            </a:r>
            <a:r>
              <a:rPr lang="fr-FR" sz="4000" b="1" dirty="0" smtClean="0"/>
              <a:t> degré Parcours Langue des signes française</a:t>
            </a:r>
          </a:p>
          <a:p>
            <a:pPr marL="0" indent="0">
              <a:buNone/>
            </a:pPr>
            <a:endParaRPr lang="fr-FR" sz="4000" b="1" dirty="0"/>
          </a:p>
          <a:p>
            <a:pPr marL="0" indent="0">
              <a:buNone/>
            </a:pPr>
            <a:r>
              <a:rPr lang="fr-FR" sz="4000" b="1" dirty="0" smtClean="0"/>
              <a:t>Divers diplômes universitaires </a:t>
            </a:r>
            <a:r>
              <a:rPr lang="fr-FR" sz="4000" dirty="0" smtClean="0"/>
              <a:t>gérés par la Formation Permanente (LSF)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     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479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346200" y="393700"/>
            <a:ext cx="6661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Calendrier universitaire </a:t>
            </a:r>
            <a:r>
              <a:rPr lang="fr-FR" sz="2400" b="1" dirty="0" smtClean="0"/>
              <a:t>2018-2019</a:t>
            </a:r>
            <a:endParaRPr lang="fr-FR" sz="2400" b="1" dirty="0"/>
          </a:p>
        </p:txBody>
      </p:sp>
      <p:pic>
        <p:nvPicPr>
          <p:cNvPr id="11" name="Image 10" descr="Calendrier scolaire 2019 excel - Adobe Acrobat Reader DC">
            <a:extLst>
              <a:ext uri="{FF2B5EF4-FFF2-40B4-BE49-F238E27FC236}">
                <a16:creationId xmlns:a16="http://schemas.microsoft.com/office/drawing/2014/main" xmlns="" id="{A66957CA-858D-4485-B7CC-DD4C1C451F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85" t="15861" r="29327" b="1830"/>
          <a:stretch/>
        </p:blipFill>
        <p:spPr>
          <a:xfrm>
            <a:off x="555024" y="794776"/>
            <a:ext cx="8033952" cy="593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1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346200" y="393700"/>
            <a:ext cx="6661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Calendrier universitaire </a:t>
            </a:r>
            <a:r>
              <a:rPr lang="fr-FR" sz="2400" b="1" dirty="0" smtClean="0"/>
              <a:t>2018-2019</a:t>
            </a:r>
            <a:endParaRPr lang="fr-FR" sz="2400" b="1" dirty="0"/>
          </a:p>
        </p:txBody>
      </p:sp>
      <p:pic>
        <p:nvPicPr>
          <p:cNvPr id="3" name="Image 2" descr="Calendrier scolaire 2019 excel - Adobe Acrobat Reader DC">
            <a:extLst>
              <a:ext uri="{FF2B5EF4-FFF2-40B4-BE49-F238E27FC236}">
                <a16:creationId xmlns:a16="http://schemas.microsoft.com/office/drawing/2014/main" xmlns="" id="{7C84C3D3-F825-422E-8DF5-1801A90908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42" t="17283" r="30192" b="2524"/>
          <a:stretch/>
        </p:blipFill>
        <p:spPr>
          <a:xfrm>
            <a:off x="580292" y="876369"/>
            <a:ext cx="8282354" cy="590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3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87400" y="393700"/>
            <a:ext cx="787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solidFill>
                  <a:srgbClr val="FF0000"/>
                </a:solidFill>
              </a:rPr>
              <a:t>IN-DIS-PEN-SA-BLE </a:t>
            </a:r>
            <a:r>
              <a:rPr lang="fr-FR" sz="3200" b="1" dirty="0" smtClean="0">
                <a:solidFill>
                  <a:srgbClr val="FF0000"/>
                </a:solidFill>
              </a:rPr>
              <a:t>!!!  </a:t>
            </a:r>
          </a:p>
          <a:p>
            <a:pPr algn="ctr"/>
            <a:endParaRPr lang="fr-FR" sz="2400" dirty="0" smtClean="0"/>
          </a:p>
          <a:p>
            <a:pPr algn="ctr"/>
            <a:endParaRPr lang="fr-FR" sz="2400" dirty="0"/>
          </a:p>
          <a:p>
            <a:pPr algn="ctr"/>
            <a:r>
              <a:rPr lang="fr-FR" sz="2800" b="1" dirty="0" smtClean="0"/>
              <a:t>1/ Consultez </a:t>
            </a:r>
            <a:r>
              <a:rPr lang="fr-FR" sz="2800" b="1" u="sng" dirty="0" smtClean="0"/>
              <a:t>régulièrement</a:t>
            </a:r>
            <a:r>
              <a:rPr lang="fr-FR" sz="2800" b="1" dirty="0" smtClean="0"/>
              <a:t> le site de l’UFR 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…et notamment la rubrique Espace Infos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 </a:t>
            </a:r>
            <a:r>
              <a:rPr lang="fr-FR" sz="2400" dirty="0">
                <a:hlinkClick r:id="rId2"/>
              </a:rPr>
              <a:t>http://</a:t>
            </a:r>
            <a:r>
              <a:rPr lang="fr-FR" sz="2400" dirty="0" smtClean="0">
                <a:hlinkClick r:id="rId2"/>
              </a:rPr>
              <a:t>www.ufr-sdl.univ-paris8.fr/Espace-infos</a:t>
            </a:r>
            <a:r>
              <a:rPr lang="fr-FR" sz="2400" dirty="0" smtClean="0"/>
              <a:t> </a:t>
            </a:r>
          </a:p>
          <a:p>
            <a:pPr algn="ctr"/>
            <a:endParaRPr lang="fr-FR" sz="2400" dirty="0" smtClean="0"/>
          </a:p>
          <a:p>
            <a:pPr algn="ctr"/>
            <a:endParaRPr lang="fr-FR" sz="2400" dirty="0"/>
          </a:p>
          <a:p>
            <a:pPr algn="ctr"/>
            <a:r>
              <a:rPr lang="fr-FR" sz="2800" b="1" dirty="0" smtClean="0"/>
              <a:t>2/ Activez </a:t>
            </a:r>
            <a:r>
              <a:rPr lang="fr-FR" sz="2800" b="1" dirty="0" smtClean="0">
                <a:solidFill>
                  <a:srgbClr val="FF0000"/>
                </a:solidFill>
              </a:rPr>
              <a:t>(et utilisez !!)</a:t>
            </a:r>
            <a:r>
              <a:rPr lang="fr-FR" sz="2800" b="1" dirty="0" smtClean="0"/>
              <a:t> votre adresse mail ‘Paris 8</a:t>
            </a:r>
            <a:r>
              <a:rPr lang="fr-FR" sz="2800" b="1" dirty="0" smtClean="0"/>
              <a:t>’</a:t>
            </a:r>
          </a:p>
          <a:p>
            <a:pPr algn="ctr"/>
            <a:endParaRPr lang="fr-FR" sz="2800" b="1" dirty="0" smtClean="0"/>
          </a:p>
          <a:p>
            <a:pPr algn="ctr"/>
            <a:endParaRPr lang="fr-FR" sz="2800" b="1" dirty="0"/>
          </a:p>
          <a:p>
            <a:pPr algn="ctr"/>
            <a:r>
              <a:rPr lang="fr-FR" sz="2800" b="1" dirty="0" smtClean="0"/>
              <a:t>3/ Utilisez la plateforme Moodle</a:t>
            </a:r>
            <a:endParaRPr lang="fr-FR" sz="2800" b="1" dirty="0" smtClean="0"/>
          </a:p>
          <a:p>
            <a:pPr algn="ctr"/>
            <a:endParaRPr lang="fr-FR" sz="2400" dirty="0" smtClean="0"/>
          </a:p>
          <a:p>
            <a:pPr algn="ctr"/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3850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UFR SDL : Licence SDL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 </a:t>
            </a:r>
            <a:endParaRPr lang="fr-FR" sz="9000" b="1" dirty="0" smtClean="0"/>
          </a:p>
          <a:p>
            <a:pPr marL="0" indent="0">
              <a:buNone/>
            </a:pPr>
            <a:r>
              <a:rPr lang="fr-FR" sz="8600" b="1" i="1" dirty="0" smtClean="0"/>
              <a:t>Responsables pédagogiques : </a:t>
            </a:r>
          </a:p>
          <a:p>
            <a:pPr marL="0" indent="0">
              <a:buNone/>
            </a:pPr>
            <a:r>
              <a:rPr lang="fr-FR" sz="8600" dirty="0" smtClean="0"/>
              <a:t>Claire Beyssade </a:t>
            </a:r>
          </a:p>
          <a:p>
            <a:pPr marL="0" indent="0">
              <a:buNone/>
            </a:pPr>
            <a:r>
              <a:rPr lang="fr-FR" sz="8600" dirty="0" smtClean="0"/>
              <a:t>et </a:t>
            </a:r>
            <a:r>
              <a:rPr lang="fr-FR" sz="8600" dirty="0" err="1" smtClean="0"/>
              <a:t>Noam</a:t>
            </a:r>
            <a:r>
              <a:rPr lang="fr-FR" sz="8600" dirty="0" smtClean="0"/>
              <a:t> Faust</a:t>
            </a:r>
          </a:p>
          <a:p>
            <a:pPr marL="0" indent="0" algn="ctr">
              <a:buNone/>
            </a:pPr>
            <a:endParaRPr lang="fr-FR" sz="8600" b="1" dirty="0" smtClean="0"/>
          </a:p>
          <a:p>
            <a:pPr marL="0" indent="0" algn="ctr">
              <a:buNone/>
            </a:pPr>
            <a:endParaRPr lang="fr-FR" sz="8600" b="1" dirty="0"/>
          </a:p>
          <a:p>
            <a:pPr marL="0" indent="0" algn="ctr">
              <a:buNone/>
            </a:pPr>
            <a:endParaRPr lang="fr-FR" sz="8600" b="1" dirty="0"/>
          </a:p>
          <a:p>
            <a:pPr marL="0" indent="0">
              <a:buNone/>
            </a:pPr>
            <a:r>
              <a:rPr lang="fr-FR" sz="8600" b="1" dirty="0"/>
              <a:t>1</a:t>
            </a:r>
            <a:r>
              <a:rPr lang="fr-FR" sz="8600" b="1" dirty="0" smtClean="0"/>
              <a:t> tutrice étudiante :</a:t>
            </a:r>
            <a:endParaRPr lang="fr-FR" sz="8600" dirty="0" smtClean="0"/>
          </a:p>
          <a:p>
            <a:pPr marL="0" indent="0">
              <a:buNone/>
            </a:pPr>
            <a:r>
              <a:rPr lang="fr-FR" sz="8600" dirty="0" smtClean="0"/>
              <a:t>Emilie Delarue </a:t>
            </a:r>
          </a:p>
          <a:p>
            <a:pPr marL="0" indent="0">
              <a:buNone/>
            </a:pPr>
            <a:r>
              <a:rPr lang="fr-FR" sz="8600" dirty="0" smtClean="0"/>
              <a:t>(Master Interprétariat </a:t>
            </a:r>
          </a:p>
          <a:p>
            <a:pPr marL="0" indent="0">
              <a:buNone/>
            </a:pPr>
            <a:r>
              <a:rPr lang="fr-FR" sz="8600" smtClean="0"/>
              <a:t>LSF/français</a:t>
            </a:r>
            <a:r>
              <a:rPr lang="fr-FR" sz="8600" dirty="0" smtClean="0"/>
              <a:t>)</a:t>
            </a:r>
            <a:r>
              <a:rPr lang="fr-FR" sz="2000" dirty="0" smtClean="0"/>
              <a:t>     </a:t>
            </a:r>
            <a:endParaRPr lang="fr-FR" sz="2000" dirty="0"/>
          </a:p>
        </p:txBody>
      </p:sp>
      <p:pic>
        <p:nvPicPr>
          <p:cNvPr id="4" name="Image 3" descr="No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46" y="1359294"/>
            <a:ext cx="3035300" cy="22733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878" y="3795889"/>
            <a:ext cx="2549068" cy="262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989</Words>
  <Application>Microsoft Macintosh PowerPoint</Application>
  <PresentationFormat>Présentation à l'écran (4:3)</PresentationFormat>
  <Paragraphs>335</Paragraphs>
  <Slides>27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Calibri</vt:lpstr>
      <vt:lpstr>Mangal</vt:lpstr>
      <vt:lpstr>MS ??</vt:lpstr>
      <vt:lpstr>Times New Roman</vt:lpstr>
      <vt:lpstr>Wingdings</vt:lpstr>
      <vt:lpstr>Arial</vt:lpstr>
      <vt:lpstr>Thème Office</vt:lpstr>
      <vt:lpstr>Forum de rentrée 2018-2019 UFR de Sciences du Langage  Licence de Sciences du langage L2 et L3</vt:lpstr>
      <vt:lpstr>Programme du forum</vt:lpstr>
      <vt:lpstr>UFR SDL</vt:lpstr>
      <vt:lpstr>UFR SDL : 3 départements</vt:lpstr>
      <vt:lpstr>UFR SDL : diplômes</vt:lpstr>
      <vt:lpstr>Présentation PowerPoint</vt:lpstr>
      <vt:lpstr>Présentation PowerPoint</vt:lpstr>
      <vt:lpstr>Présentation PowerPoint</vt:lpstr>
      <vt:lpstr>UFR SDL : Licence SDL</vt:lpstr>
      <vt:lpstr>Licence de SDL</vt:lpstr>
      <vt:lpstr>Présentation PowerPoint</vt:lpstr>
      <vt:lpstr>Présentation PowerPoint</vt:lpstr>
      <vt:lpstr>Spécialisation </vt:lpstr>
      <vt:lpstr>Spécialisation </vt:lpstr>
      <vt:lpstr>Mineure  Architecture des langues</vt:lpstr>
      <vt:lpstr>Mineure  Français Langue Etrangère</vt:lpstr>
      <vt:lpstr>Licence SDL – L2</vt:lpstr>
      <vt:lpstr>Emploi du temps L2 - Semestre 1</vt:lpstr>
      <vt:lpstr>Licence SDL – L3</vt:lpstr>
      <vt:lpstr>Emploi du temps L3 - Semestre 1</vt:lpstr>
      <vt:lpstr>Licence de SDL : choix de la spécialisation et de la mineure   &gt;&gt;  Fiches d’inscription pédagogique (IP)</vt:lpstr>
      <vt:lpstr>Présentation PowerPoint</vt:lpstr>
      <vt:lpstr>Présentation PowerPoint</vt:lpstr>
      <vt:lpstr>Stages</vt:lpstr>
      <vt:lpstr>Stages</vt:lpstr>
      <vt:lpstr>Inscription dans les divers groupes à faire immédiatement.  </vt:lpstr>
      <vt:lpstr>Questions…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de rentrée 2015  UFR de Sciences du Langage Licence de Sciences du langage</dc:title>
  <dc:creator>univ</dc:creator>
  <cp:lastModifiedBy>Utilisateur de Microsoft Office</cp:lastModifiedBy>
  <cp:revision>211</cp:revision>
  <dcterms:created xsi:type="dcterms:W3CDTF">2011-01-07T04:09:41Z</dcterms:created>
  <dcterms:modified xsi:type="dcterms:W3CDTF">2018-09-09T13:53:29Z</dcterms:modified>
</cp:coreProperties>
</file>