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jp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339" r:id="rId7"/>
    <p:sldId id="340" r:id="rId8"/>
    <p:sldId id="284" r:id="rId9"/>
    <p:sldId id="341" r:id="rId10"/>
    <p:sldId id="264" r:id="rId11"/>
    <p:sldId id="334" r:id="rId12"/>
    <p:sldId id="335" r:id="rId13"/>
    <p:sldId id="321" r:id="rId14"/>
    <p:sldId id="336" r:id="rId15"/>
    <p:sldId id="338" r:id="rId16"/>
    <p:sldId id="337" r:id="rId17"/>
    <p:sldId id="312" r:id="rId18"/>
    <p:sldId id="288" r:id="rId19"/>
    <p:sldId id="280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20" autoAdjust="0"/>
    <p:restoredTop sz="50000"/>
  </p:normalViewPr>
  <p:slideViewPr>
    <p:cSldViewPr snapToGrid="0" snapToObjects="1">
      <p:cViewPr>
        <p:scale>
          <a:sx n="45" d="100"/>
          <a:sy n="45" d="100"/>
        </p:scale>
        <p:origin x="1880" y="144"/>
      </p:cViewPr>
      <p:guideLst>
        <p:guide orient="horz" pos="2160"/>
        <p:guide pos="2880"/>
        <p:guide orient="horz" pos="214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6302E-2C67-534B-9396-4A245B828A7E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34C1D-4A2E-D342-82AF-E9426ED9E3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81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34C1D-4A2E-D342-82AF-E9426ED9E35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235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34C1D-4A2E-D342-82AF-E9426ED9E35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623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34C1D-4A2E-D342-82AF-E9426ED9E35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575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34C1D-4A2E-D342-82AF-E9426ED9E354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4575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34C1D-4A2E-D342-82AF-E9426ED9E354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97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28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22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05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09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809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40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43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86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2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6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30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CEE5F-7362-EA4C-9010-4E5A231CA681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47365-6EC5-5746-8697-CCF14D67905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17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fr-sdl.univ-paris8.fr/Espace-info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399523"/>
            <a:ext cx="7772400" cy="2502499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Forum de rentrée 2018-2019</a:t>
            </a:r>
            <a:br>
              <a:rPr lang="fr-FR" b="1" dirty="0" smtClean="0"/>
            </a:br>
            <a:r>
              <a:rPr lang="fr-FR" b="1" i="1" dirty="0" smtClean="0"/>
              <a:t>UFR de Sciences du Langage</a:t>
            </a:r>
            <a:br>
              <a:rPr lang="fr-FR" b="1" i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solidFill>
                  <a:srgbClr val="0000FF"/>
                </a:solidFill>
              </a:rPr>
              <a:t>Licence de Sciences du langage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57642"/>
            <a:ext cx="6400800" cy="17526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algn="l"/>
            <a:endParaRPr lang="fr-FR" dirty="0" smtClean="0"/>
          </a:p>
          <a:p>
            <a:r>
              <a:rPr lang="fr-FR" b="1" dirty="0" smtClean="0"/>
              <a:t>Lundi 10 septembre 2018</a:t>
            </a:r>
          </a:p>
        </p:txBody>
      </p:sp>
    </p:spTree>
    <p:extLst>
      <p:ext uri="{BB962C8B-B14F-4D97-AF65-F5344CB8AC3E}">
        <p14:creationId xmlns:p14="http://schemas.microsoft.com/office/powerpoint/2010/main" val="24002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1588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Licence de SDL</a:t>
            </a:r>
            <a:endParaRPr lang="fr-FR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1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791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Licence SDL </a:t>
            </a:r>
            <a:r>
              <a:rPr lang="mr-IN" b="1" dirty="0" smtClean="0">
                <a:solidFill>
                  <a:srgbClr val="0000FF"/>
                </a:solidFill>
              </a:rPr>
              <a:t>–</a:t>
            </a:r>
            <a:r>
              <a:rPr lang="fr-FR" b="1" dirty="0" smtClean="0">
                <a:solidFill>
                  <a:srgbClr val="0000FF"/>
                </a:solidFill>
              </a:rPr>
              <a:t> L0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830256"/>
              </p:ext>
            </p:extLst>
          </p:nvPr>
        </p:nvGraphicFramePr>
        <p:xfrm>
          <a:off x="399143" y="1400627"/>
          <a:ext cx="8436428" cy="4971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764"/>
                <a:gridCol w="4188664"/>
              </a:tblGrid>
              <a:tr h="691502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 smtClean="0">
                          <a:solidFill>
                            <a:schemeClr val="bg1"/>
                          </a:solidFill>
                        </a:rPr>
                        <a:t>Semestre 2</a:t>
                      </a:r>
                      <a:endParaRPr lang="fr-FR" sz="2400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91502">
                <a:tc>
                  <a:txBody>
                    <a:bodyPr/>
                    <a:lstStyle/>
                    <a:p>
                      <a:r>
                        <a:rPr lang="fr-FR" sz="2400" b="1" i="0" dirty="0" smtClean="0">
                          <a:solidFill>
                            <a:schemeClr val="accent1"/>
                          </a:solidFill>
                        </a:rPr>
                        <a:t>Domaines et métiers des SDL</a:t>
                      </a:r>
                      <a:endParaRPr lang="fr-FR" sz="2400" b="1" i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i="0" dirty="0" smtClean="0">
                          <a:solidFill>
                            <a:schemeClr val="accent1"/>
                          </a:solidFill>
                        </a:rPr>
                        <a:t>HSLF1</a:t>
                      </a:r>
                      <a:endParaRPr lang="fr-FR" sz="2400" b="1" i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1502">
                <a:tc>
                  <a:txBody>
                    <a:bodyPr/>
                    <a:lstStyle/>
                    <a:p>
                      <a:r>
                        <a:rPr lang="fr-FR" sz="2400" b="1" i="0" dirty="0" smtClean="0">
                          <a:solidFill>
                            <a:schemeClr val="accent1"/>
                          </a:solidFill>
                        </a:rPr>
                        <a:t>Grammaire et métalangage 1</a:t>
                      </a:r>
                      <a:endParaRPr lang="fr-FR" sz="2400" b="1" i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i="0" dirty="0" smtClean="0">
                          <a:solidFill>
                            <a:schemeClr val="accent1"/>
                          </a:solidFill>
                        </a:rPr>
                        <a:t>Grammaire et métalangage 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1502">
                <a:tc>
                  <a:txBody>
                    <a:bodyPr/>
                    <a:lstStyle/>
                    <a:p>
                      <a:r>
                        <a:rPr lang="fr-FR" sz="2400" b="1" i="0" dirty="0" smtClean="0">
                          <a:solidFill>
                            <a:schemeClr val="accent1"/>
                          </a:solidFill>
                        </a:rPr>
                        <a:t>Vocabulaire</a:t>
                      </a:r>
                      <a:endParaRPr lang="fr-FR" sz="2400" b="1" i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i="0" dirty="0" smtClean="0">
                          <a:solidFill>
                            <a:schemeClr val="accent1"/>
                          </a:solidFill>
                        </a:rPr>
                        <a:t>Lecture et synthèse</a:t>
                      </a:r>
                      <a:endParaRPr lang="fr-FR" sz="2400" b="1" i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1502">
                <a:tc>
                  <a:txBody>
                    <a:bodyPr/>
                    <a:lstStyle/>
                    <a:p>
                      <a:r>
                        <a:rPr lang="fr-FR" sz="2400" b="1" i="0" dirty="0" smtClean="0">
                          <a:solidFill>
                            <a:schemeClr val="accent1"/>
                          </a:solidFill>
                        </a:rPr>
                        <a:t>Expression écrite et orthographe</a:t>
                      </a:r>
                      <a:endParaRPr lang="fr-FR" sz="2400" b="1" i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b="1" i="0" dirty="0" smtClean="0">
                          <a:solidFill>
                            <a:schemeClr val="accent1"/>
                          </a:solidFill>
                        </a:rPr>
                        <a:t>Expression orale et argumentation</a:t>
                      </a:r>
                      <a:endParaRPr lang="fr-FR" sz="2400" b="1" i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1502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EC de langue / C2I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EC de langue / C2I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91502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EC libre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EC</a:t>
                      </a:r>
                      <a:r>
                        <a:rPr lang="fr-FR" sz="2400" baseline="0" dirty="0" smtClean="0">
                          <a:solidFill>
                            <a:schemeClr val="tx1"/>
                          </a:solidFill>
                        </a:rPr>
                        <a:t> libre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511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791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Licence SDL </a:t>
            </a:r>
            <a:r>
              <a:rPr lang="mr-IN" b="1" dirty="0" smtClean="0">
                <a:solidFill>
                  <a:srgbClr val="0000FF"/>
                </a:solidFill>
              </a:rPr>
              <a:t>–</a:t>
            </a:r>
            <a:r>
              <a:rPr lang="fr-FR" b="1" dirty="0" smtClean="0">
                <a:solidFill>
                  <a:srgbClr val="0000FF"/>
                </a:solidFill>
              </a:rPr>
              <a:t> L0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8858"/>
            <a:ext cx="8229600" cy="4747306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Préparation à la L1</a:t>
            </a:r>
          </a:p>
          <a:p>
            <a:pPr indent="0">
              <a:buNone/>
            </a:pPr>
            <a:r>
              <a:rPr lang="fr-FR" sz="2800" i="1" dirty="0"/>
              <a:t>Domaine et métiers des </a:t>
            </a:r>
            <a:r>
              <a:rPr lang="fr-FR" sz="2800" i="1" dirty="0" smtClean="0"/>
              <a:t>SDL    </a:t>
            </a:r>
            <a:r>
              <a:rPr lang="fr-FR" sz="2800" i="1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fr-FR" sz="2800" i="1" dirty="0" smtClean="0">
                <a:sym typeface="Wingdings"/>
              </a:rPr>
              <a:t>CM</a:t>
            </a:r>
            <a:r>
              <a:rPr lang="fr-FR" sz="2800" i="1" dirty="0" smtClean="0"/>
              <a:t> IEL</a:t>
            </a:r>
          </a:p>
          <a:p>
            <a:pPr indent="0">
              <a:buNone/>
            </a:pPr>
            <a:r>
              <a:rPr lang="fr-FR" sz="2800" i="1" dirty="0" smtClean="0"/>
              <a:t>Grammaire et métalangage1et 2 </a:t>
            </a:r>
            <a:r>
              <a:rPr lang="fr-FR" sz="2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800" i="1" dirty="0" smtClean="0"/>
              <a:t> 	RGF-SGF</a:t>
            </a:r>
          </a:p>
          <a:p>
            <a:pPr indent="0">
              <a:buNone/>
            </a:pPr>
            <a:r>
              <a:rPr lang="fr-FR" sz="2800" i="1" dirty="0"/>
              <a:t>Vocabulaire </a:t>
            </a:r>
            <a:r>
              <a:rPr lang="fr-FR" sz="2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800" i="1" dirty="0"/>
              <a:t> Sémantique 1</a:t>
            </a:r>
          </a:p>
          <a:p>
            <a:pPr indent="0">
              <a:buNone/>
            </a:pPr>
            <a:r>
              <a:rPr lang="fr-FR" sz="2800" i="1" dirty="0" smtClean="0"/>
              <a:t>Expression écrite et orthographe </a:t>
            </a:r>
            <a:r>
              <a:rPr lang="fr-FR" sz="2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800" i="1" dirty="0" smtClean="0"/>
              <a:t> TD IEL</a:t>
            </a:r>
          </a:p>
          <a:p>
            <a:pPr indent="0">
              <a:buNone/>
            </a:pPr>
            <a:r>
              <a:rPr lang="fr-FR" sz="2800" i="1" dirty="0" smtClean="0"/>
              <a:t>Expression orale et argumentation </a:t>
            </a:r>
            <a:r>
              <a:rPr lang="fr-FR" sz="2800" i="1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fr-FR" sz="2800" i="1" dirty="0" smtClean="0"/>
              <a:t>TD </a:t>
            </a:r>
            <a:r>
              <a:rPr lang="fr-FR" sz="2800" i="1" dirty="0"/>
              <a:t>IEL</a:t>
            </a:r>
            <a:endParaRPr lang="fr-FR" sz="2800" i="1" dirty="0" smtClean="0"/>
          </a:p>
          <a:p>
            <a:pPr indent="0">
              <a:buNone/>
            </a:pPr>
            <a:r>
              <a:rPr lang="fr-FR" sz="2800" i="1" dirty="0" smtClean="0"/>
              <a:t>Lecture et synthèse </a:t>
            </a:r>
            <a:r>
              <a:rPr lang="fr-FR" sz="2800" i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800" i="1" dirty="0" smtClean="0"/>
              <a:t>Histoire des Théories Linguistiques</a:t>
            </a:r>
          </a:p>
          <a:p>
            <a:pPr>
              <a:spcBef>
                <a:spcPts val="1320"/>
              </a:spcBef>
            </a:pPr>
            <a:r>
              <a:rPr lang="fr-FR" b="1" dirty="0" smtClean="0"/>
              <a:t>Des cours communs</a:t>
            </a:r>
          </a:p>
          <a:p>
            <a:pPr marL="363538" indent="0">
              <a:buNone/>
            </a:pPr>
            <a:r>
              <a:rPr lang="fr-FR" sz="2800" dirty="0" smtClean="0"/>
              <a:t>HSLSF 1, EC langue, C2I, EC libre</a:t>
            </a:r>
            <a:endParaRPr lang="fr-FR" sz="2800" dirty="0"/>
          </a:p>
          <a:p>
            <a:pPr>
              <a:spcBef>
                <a:spcPts val="1320"/>
              </a:spcBef>
            </a:pPr>
            <a:r>
              <a:rPr lang="fr-FR" b="1" dirty="0" smtClean="0"/>
              <a:t>Des passerelles entre L0 et L1 </a:t>
            </a:r>
            <a:r>
              <a:rPr lang="fr-FR" dirty="0" smtClean="0"/>
              <a:t>: bilan semestriel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4889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1651"/>
            <a:ext cx="8229600" cy="53280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0000FF"/>
                </a:solidFill>
              </a:rPr>
              <a:t>EMPLOI DU TEMPS </a:t>
            </a:r>
            <a:r>
              <a:rPr lang="mr-IN" sz="2800" b="1" dirty="0" smtClean="0">
                <a:solidFill>
                  <a:srgbClr val="0000FF"/>
                </a:solidFill>
              </a:rPr>
              <a:t>–</a:t>
            </a:r>
            <a:r>
              <a:rPr lang="fr-FR" sz="2800" b="1" dirty="0" smtClean="0">
                <a:solidFill>
                  <a:srgbClr val="0000FF"/>
                </a:solidFill>
              </a:rPr>
              <a:t> </a:t>
            </a:r>
            <a:r>
              <a:rPr lang="fr-FR" sz="2800" b="1" dirty="0">
                <a:solidFill>
                  <a:srgbClr val="0000FF"/>
                </a:solidFill>
              </a:rPr>
              <a:t>L0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199" y="5988529"/>
            <a:ext cx="6854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Ajouter</a:t>
            </a:r>
            <a:r>
              <a:rPr lang="fr-FR" sz="2800" dirty="0" smtClean="0"/>
              <a:t> : EC ouverture + Langue ou C2I</a:t>
            </a:r>
            <a:endParaRPr lang="fr-FR" sz="28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353069"/>
              </p:ext>
            </p:extLst>
          </p:nvPr>
        </p:nvGraphicFramePr>
        <p:xfrm>
          <a:off x="457198" y="933146"/>
          <a:ext cx="8014871" cy="4958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659"/>
                <a:gridCol w="1704311"/>
                <a:gridCol w="622795"/>
                <a:gridCol w="732380"/>
                <a:gridCol w="2215920"/>
                <a:gridCol w="1817806"/>
              </a:tblGrid>
              <a:tr h="691202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lundi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mardi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mercredi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jeudi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vendredi</a:t>
                      </a:r>
                      <a:endParaRPr lang="fr-FR" sz="2000" dirty="0"/>
                    </a:p>
                  </a:txBody>
                  <a:tcPr/>
                </a:tc>
              </a:tr>
              <a:tr h="1038235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9h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i="0" dirty="0" smtClean="0"/>
                        <a:t>Domaines et métiers des SDL</a:t>
                      </a:r>
                    </a:p>
                    <a:p>
                      <a:r>
                        <a:rPr lang="fr-FR" sz="2000" dirty="0" smtClean="0"/>
                        <a:t>(à partir du 15-10)</a:t>
                      </a:r>
                    </a:p>
                    <a:p>
                      <a:r>
                        <a:rPr lang="fr-FR" sz="2000" dirty="0" smtClean="0"/>
                        <a:t>CATTEAU + ATER</a:t>
                      </a:r>
                      <a:endParaRPr lang="fr-FR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Expression écrite et orthographe</a:t>
                      </a:r>
                      <a:endParaRPr lang="fr-F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GREZKA </a:t>
                      </a:r>
                      <a:endParaRPr lang="fr-FR" sz="2000" dirty="0"/>
                    </a:p>
                  </a:txBody>
                  <a:tcPr/>
                </a:tc>
              </a:tr>
              <a:tr h="652217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11h30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Vocabulaire</a:t>
                      </a:r>
                      <a:endParaRPr lang="fr-F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HUTIN + ATER</a:t>
                      </a:r>
                    </a:p>
                  </a:txBody>
                  <a:tcPr/>
                </a:tc>
              </a:tr>
              <a:tr h="629982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14h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</a:tr>
              <a:tr h="1038235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16h30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i="0" dirty="0" smtClean="0"/>
                        <a:t>Grammaire et métalangage 1</a:t>
                      </a:r>
                    </a:p>
                    <a:p>
                      <a:r>
                        <a:rPr lang="fr-FR" sz="2000" dirty="0" smtClean="0"/>
                        <a:t>HUTIN + ATER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i="0" dirty="0" smtClean="0"/>
                        <a:t>Domaines et métiers des SDL</a:t>
                      </a:r>
                    </a:p>
                    <a:p>
                      <a:r>
                        <a:rPr lang="fr-FR" sz="2000" dirty="0" smtClean="0"/>
                        <a:t>(Du 15-09 au 15-10)</a:t>
                      </a:r>
                    </a:p>
                    <a:p>
                      <a:r>
                        <a:rPr lang="fr-FR" sz="2000" dirty="0" smtClean="0"/>
                        <a:t>HUTIN</a:t>
                      </a:r>
                      <a:endParaRPr lang="fr-FR" sz="20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3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791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Licence SDL </a:t>
            </a:r>
            <a:r>
              <a:rPr lang="mr-IN" b="1" dirty="0" smtClean="0">
                <a:solidFill>
                  <a:srgbClr val="0000FF"/>
                </a:solidFill>
              </a:rPr>
              <a:t>–</a:t>
            </a:r>
            <a:r>
              <a:rPr lang="fr-FR" b="1" dirty="0" smtClean="0">
                <a:solidFill>
                  <a:srgbClr val="0000FF"/>
                </a:solidFill>
              </a:rPr>
              <a:t> L1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716651"/>
              </p:ext>
            </p:extLst>
          </p:nvPr>
        </p:nvGraphicFramePr>
        <p:xfrm>
          <a:off x="457200" y="1500243"/>
          <a:ext cx="8229600" cy="475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30151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Semestre 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i="0" dirty="0" smtClean="0">
                          <a:solidFill>
                            <a:schemeClr val="bg1"/>
                          </a:solidFill>
                        </a:rPr>
                        <a:t>Semestre 2</a:t>
                      </a:r>
                      <a:endParaRPr lang="fr-FR" sz="2400" b="1" i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0151">
                <a:tc>
                  <a:txBody>
                    <a:bodyPr/>
                    <a:lstStyle/>
                    <a:p>
                      <a:r>
                        <a:rPr lang="fr-FR" b="1" i="0" dirty="0" smtClean="0"/>
                        <a:t>UE1 Majeure </a:t>
                      </a:r>
                      <a:r>
                        <a:rPr lang="fr-FR" b="0" i="0" dirty="0" smtClean="0"/>
                        <a:t>(</a:t>
                      </a:r>
                      <a:r>
                        <a:rPr lang="fr-FR" b="0" i="0" dirty="0" err="1" smtClean="0"/>
                        <a:t>coef</a:t>
                      </a:r>
                      <a:r>
                        <a:rPr lang="fr-FR" b="0" i="0" dirty="0" smtClean="0"/>
                        <a:t> 4)</a:t>
                      </a:r>
                      <a:endParaRPr lang="fr-FR" b="0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i="0" dirty="0" smtClean="0"/>
                        <a:t>UE4 Majeure </a:t>
                      </a:r>
                      <a:r>
                        <a:rPr lang="fr-FR" b="0" i="0" dirty="0" smtClean="0"/>
                        <a:t>(</a:t>
                      </a:r>
                      <a:r>
                        <a:rPr lang="fr-FR" b="0" i="0" dirty="0" err="1" smtClean="0"/>
                        <a:t>coef</a:t>
                      </a:r>
                      <a:r>
                        <a:rPr lang="fr-FR" b="0" i="0" dirty="0" smtClean="0"/>
                        <a:t> 4)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000" algn="l"/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Intro Etude du Langage - CM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/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Sémantique 1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0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Intro Etude du Langage - TD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/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Histoire et Structure</a:t>
                      </a:r>
                      <a:r>
                        <a:rPr lang="fr-FR" baseline="0" dirty="0" smtClean="0">
                          <a:solidFill>
                            <a:schemeClr val="accent1"/>
                          </a:solidFill>
                        </a:rPr>
                        <a:t> de la</a:t>
                      </a:r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 LSF 1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000" algn="l"/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Redécouvrir la GF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algn="l"/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Structures Grammaticales du </a:t>
                      </a:r>
                      <a:r>
                        <a:rPr lang="fr-FR" dirty="0" err="1" smtClean="0">
                          <a:solidFill>
                            <a:schemeClr val="accent1"/>
                          </a:solidFill>
                        </a:rPr>
                        <a:t>Frcs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/>
                        <a:t>UE2 Découverte </a:t>
                      </a:r>
                      <a:r>
                        <a:rPr lang="fr-FR" b="0" i="0" dirty="0" smtClean="0"/>
                        <a:t>(</a:t>
                      </a:r>
                      <a:r>
                        <a:rPr lang="fr-FR" b="0" i="0" dirty="0" err="1" smtClean="0"/>
                        <a:t>coef</a:t>
                      </a:r>
                      <a:r>
                        <a:rPr lang="fr-FR" b="0" i="0" dirty="0" smtClean="0"/>
                        <a:t> 2)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/>
                        <a:t>UE5 Découverte (</a:t>
                      </a:r>
                      <a:r>
                        <a:rPr lang="fr-FR" b="0" i="0" dirty="0" err="1" smtClean="0"/>
                        <a:t>coef</a:t>
                      </a:r>
                      <a:r>
                        <a:rPr lang="fr-FR" b="0" i="0" dirty="0" smtClean="0"/>
                        <a:t> 2)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0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Histoire des théories Linguistiques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/>
                      <a:r>
                        <a:rPr lang="fr-FR" dirty="0" smtClean="0"/>
                        <a:t>EC externe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000"/>
                      <a:r>
                        <a:rPr lang="fr-FR" dirty="0" smtClean="0"/>
                        <a:t>EC d’ouverture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/>
                      <a:r>
                        <a:rPr lang="fr-FR" dirty="0" smtClean="0"/>
                        <a:t>EC externe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r>
                        <a:rPr lang="fr-FR" b="1" i="0" dirty="0" smtClean="0"/>
                        <a:t>UE3 Transversale </a:t>
                      </a:r>
                      <a:r>
                        <a:rPr lang="fr-FR" b="0" i="0" dirty="0" smtClean="0"/>
                        <a:t>(</a:t>
                      </a:r>
                      <a:r>
                        <a:rPr lang="fr-FR" b="0" i="0" dirty="0" err="1" smtClean="0"/>
                        <a:t>coef</a:t>
                      </a:r>
                      <a:r>
                        <a:rPr lang="fr-FR" b="0" i="0" dirty="0" smtClean="0"/>
                        <a:t> 1)</a:t>
                      </a:r>
                      <a:endParaRPr lang="fr-FR" b="1" i="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0" dirty="0" smtClean="0"/>
                        <a:t>UE6 Transversale (</a:t>
                      </a:r>
                      <a:r>
                        <a:rPr lang="fr-FR" b="0" i="0" dirty="0" err="1" smtClean="0"/>
                        <a:t>coef</a:t>
                      </a:r>
                      <a:r>
                        <a:rPr lang="fr-FR" b="0" i="0" dirty="0" smtClean="0"/>
                        <a:t> 2)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000"/>
                      <a:r>
                        <a:rPr lang="fr-FR" dirty="0" smtClean="0">
                          <a:solidFill>
                            <a:schemeClr val="accent1"/>
                          </a:solidFill>
                        </a:rPr>
                        <a:t>Méthodologie fondamentale</a:t>
                      </a:r>
                      <a:endParaRPr lang="fr-FR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/>
                      <a:r>
                        <a:rPr lang="fr-FR" dirty="0" smtClean="0"/>
                        <a:t>EC libre 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151">
                <a:tc>
                  <a:txBody>
                    <a:bodyPr/>
                    <a:lstStyle/>
                    <a:p>
                      <a:pPr marL="180000"/>
                      <a:r>
                        <a:rPr lang="fr-FR" dirty="0" smtClean="0"/>
                        <a:t>EC langue / C2I</a:t>
                      </a:r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EC langue / C2I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775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791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Licence SDL </a:t>
            </a:r>
            <a:r>
              <a:rPr lang="mr-IN" b="1" dirty="0" smtClean="0">
                <a:solidFill>
                  <a:srgbClr val="0000FF"/>
                </a:solidFill>
              </a:rPr>
              <a:t>–</a:t>
            </a:r>
            <a:r>
              <a:rPr lang="fr-FR" b="1" dirty="0" smtClean="0">
                <a:solidFill>
                  <a:srgbClr val="0000FF"/>
                </a:solidFill>
              </a:rPr>
              <a:t> L1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b="1" dirty="0"/>
              <a:t>• Cours de méthodologie</a:t>
            </a:r>
            <a:r>
              <a:rPr lang="fr-FR" dirty="0"/>
              <a:t> </a:t>
            </a:r>
            <a:r>
              <a:rPr lang="mr-IN" b="1" dirty="0"/>
              <a:t>–</a:t>
            </a:r>
            <a:r>
              <a:rPr lang="fr-FR" b="1" dirty="0"/>
              <a:t> J.L. </a:t>
            </a:r>
            <a:r>
              <a:rPr lang="fr-FR" b="1" dirty="0" err="1"/>
              <a:t>Aroui</a:t>
            </a:r>
            <a:endParaRPr lang="fr-FR" b="1" dirty="0"/>
          </a:p>
          <a:p>
            <a:pPr marL="454025" indent="0" defTabSz="88900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5h </a:t>
            </a:r>
            <a:r>
              <a:rPr lang="fr-FR" b="1" dirty="0">
                <a:solidFill>
                  <a:schemeClr val="accent1"/>
                </a:solidFill>
              </a:rPr>
              <a:t>de cours par étudiant (= 2 séances de 2h30)</a:t>
            </a:r>
          </a:p>
          <a:p>
            <a:pPr marL="454025" indent="0" defTabSz="88900">
              <a:buNone/>
            </a:pPr>
            <a:r>
              <a:rPr lang="fr-FR" b="1" dirty="0">
                <a:solidFill>
                  <a:schemeClr val="accent1"/>
                </a:solidFill>
              </a:rPr>
              <a:t>5 ou 6 groupes </a:t>
            </a:r>
          </a:p>
          <a:p>
            <a:pPr marL="454025" indent="0" defTabSz="88900">
              <a:buNone/>
            </a:pPr>
            <a:r>
              <a:rPr lang="fr-FR" b="1" dirty="0">
                <a:solidFill>
                  <a:schemeClr val="accent1"/>
                </a:solidFill>
              </a:rPr>
              <a:t>1 créneau horaire unique : </a:t>
            </a:r>
            <a:r>
              <a:rPr lang="fr-FR" b="1" dirty="0" smtClean="0">
                <a:solidFill>
                  <a:schemeClr val="accent1"/>
                </a:solidFill>
              </a:rPr>
              <a:t>jeudi </a:t>
            </a:r>
            <a:r>
              <a:rPr lang="fr-FR" b="1" dirty="0">
                <a:solidFill>
                  <a:schemeClr val="accent1"/>
                </a:solidFill>
              </a:rPr>
              <a:t>de </a:t>
            </a:r>
            <a:r>
              <a:rPr lang="fr-FR" b="1" dirty="0" smtClean="0">
                <a:solidFill>
                  <a:schemeClr val="accent1"/>
                </a:solidFill>
              </a:rPr>
              <a:t>9h </a:t>
            </a:r>
            <a:r>
              <a:rPr lang="fr-FR" b="1" dirty="0">
                <a:solidFill>
                  <a:schemeClr val="accent1"/>
                </a:solidFill>
              </a:rPr>
              <a:t>à </a:t>
            </a:r>
            <a:r>
              <a:rPr lang="fr-FR" b="1" dirty="0" smtClean="0">
                <a:solidFill>
                  <a:schemeClr val="accent1"/>
                </a:solidFill>
              </a:rPr>
              <a:t>11h30</a:t>
            </a:r>
            <a:endParaRPr lang="fr-FR" dirty="0">
              <a:solidFill>
                <a:schemeClr val="accent1"/>
              </a:solidFill>
            </a:endParaRPr>
          </a:p>
          <a:p>
            <a:pPr marL="0" indent="0" defTabSz="-90488">
              <a:buNone/>
            </a:pPr>
            <a:r>
              <a:rPr lang="fr-FR" b="1" dirty="0"/>
              <a:t>• Inscriptions pédagogiques :</a:t>
            </a:r>
          </a:p>
          <a:p>
            <a:pPr marL="457200" indent="0" defTabSz="-90488">
              <a:buNone/>
            </a:pPr>
            <a:r>
              <a:rPr lang="fr-FR" b="1" dirty="0"/>
              <a:t>	</a:t>
            </a:r>
            <a:r>
              <a:rPr lang="fr-FR" b="1" dirty="0">
                <a:solidFill>
                  <a:srgbClr val="4F81BD"/>
                </a:solidFill>
              </a:rPr>
              <a:t>TD IEL, RGF, HTL </a:t>
            </a:r>
            <a:r>
              <a:rPr lang="fr-FR" b="1" dirty="0" smtClean="0">
                <a:solidFill>
                  <a:srgbClr val="4F81BD"/>
                </a:solidFill>
              </a:rPr>
              <a:t>: </a:t>
            </a:r>
            <a:r>
              <a:rPr lang="fr-FR" b="1" dirty="0">
                <a:solidFill>
                  <a:srgbClr val="4F81BD"/>
                </a:solidFill>
              </a:rPr>
              <a:t>2 groupes</a:t>
            </a:r>
            <a:endParaRPr lang="fr-FR" b="1" dirty="0"/>
          </a:p>
          <a:p>
            <a:pPr marL="457200" indent="0" defTabSz="-90488">
              <a:buNone/>
            </a:pPr>
            <a:r>
              <a:rPr lang="fr-FR" b="1" dirty="0"/>
              <a:t>	</a:t>
            </a:r>
            <a:r>
              <a:rPr lang="fr-FR" b="1" dirty="0">
                <a:solidFill>
                  <a:srgbClr val="4F81BD"/>
                </a:solidFill>
              </a:rPr>
              <a:t>EC d’ouverture, externes, libre, EC langue, C2I</a:t>
            </a:r>
            <a:endParaRPr lang="fr-FR" dirty="0">
              <a:solidFill>
                <a:srgbClr val="4F81BD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6710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1651"/>
            <a:ext cx="8229600" cy="532804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0000FF"/>
                </a:solidFill>
              </a:rPr>
              <a:t>EMPLOI DU TEMPS </a:t>
            </a:r>
            <a:r>
              <a:rPr lang="mr-IN" sz="2800" b="1" dirty="0">
                <a:solidFill>
                  <a:srgbClr val="0000FF"/>
                </a:solidFill>
              </a:rPr>
              <a:t>–</a:t>
            </a:r>
            <a:r>
              <a:rPr lang="fr-FR" sz="2800" b="1" dirty="0">
                <a:solidFill>
                  <a:srgbClr val="0000FF"/>
                </a:solidFill>
              </a:rPr>
              <a:t> </a:t>
            </a:r>
            <a:r>
              <a:rPr lang="fr-FR" sz="2800" b="1" dirty="0" smtClean="0">
                <a:solidFill>
                  <a:srgbClr val="0000FF"/>
                </a:solidFill>
              </a:rPr>
              <a:t>L1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344026"/>
              </p:ext>
            </p:extLst>
          </p:nvPr>
        </p:nvGraphicFramePr>
        <p:xfrm>
          <a:off x="263762" y="972720"/>
          <a:ext cx="8541726" cy="466052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99651"/>
                <a:gridCol w="1628686"/>
                <a:gridCol w="1562187"/>
                <a:gridCol w="960508"/>
                <a:gridCol w="1046563"/>
                <a:gridCol w="1911786"/>
                <a:gridCol w="532345"/>
              </a:tblGrid>
              <a:tr h="4176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Lundi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Mardi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Mercredi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Jeudi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</a:t>
                      </a:r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231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9h</a:t>
                      </a:r>
                    </a:p>
                    <a:p>
                      <a:endParaRPr lang="fr-FR" sz="180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endParaRPr lang="fr-F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1" kern="1200" dirty="0" smtClean="0">
                          <a:solidFill>
                            <a:srgbClr val="FFFFFF"/>
                          </a:solidFill>
                          <a:effectLst/>
                        </a:rPr>
                        <a:t>Méthodologie</a:t>
                      </a: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0" kern="1200" dirty="0" smtClean="0">
                          <a:solidFill>
                            <a:srgbClr val="FFFFFF"/>
                          </a:solidFill>
                          <a:effectLst/>
                        </a:rPr>
                        <a:t>AROUI</a:t>
                      </a:r>
                      <a:endParaRPr lang="fr-FR" sz="2000" b="0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248701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11h30</a:t>
                      </a:r>
                    </a:p>
                    <a:p>
                      <a:endParaRPr lang="fr-FR" sz="1800" dirty="0" smtClean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1" kern="1200" dirty="0" smtClean="0">
                          <a:effectLst/>
                        </a:rPr>
                        <a:t>Hist.</a:t>
                      </a:r>
                      <a:r>
                        <a:rPr lang="fr-FR" sz="2000" b="1" kern="1200" baseline="0" dirty="0" smtClean="0">
                          <a:effectLst/>
                        </a:rPr>
                        <a:t> </a:t>
                      </a:r>
                      <a:r>
                        <a:rPr lang="fr-FR" sz="2000" b="1" kern="1200" dirty="0" smtClean="0">
                          <a:effectLst/>
                        </a:rPr>
                        <a:t>des théories</a:t>
                      </a:r>
                      <a:r>
                        <a:rPr lang="fr-FR" sz="2000" b="1" kern="1200" baseline="0" dirty="0" smtClean="0">
                          <a:effectLst/>
                        </a:rPr>
                        <a:t> l</a:t>
                      </a:r>
                      <a:r>
                        <a:rPr lang="fr-FR" sz="2000" b="1" kern="1200" dirty="0" smtClean="0">
                          <a:effectLst/>
                        </a:rPr>
                        <a:t>inguistiques</a:t>
                      </a: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kern="1200" dirty="0" smtClean="0">
                          <a:effectLst/>
                        </a:rPr>
                        <a:t>AROUI</a:t>
                      </a:r>
                      <a:endParaRPr lang="fr-F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Redécouvrir la</a:t>
                      </a:r>
                      <a:r>
                        <a:rPr lang="fr-FR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grammaire</a:t>
                      </a: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Française</a:t>
                      </a: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SOARE</a:t>
                      </a: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5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1" dirty="0" smtClean="0"/>
                        <a:t>Intro à l’étude du langage-TD</a:t>
                      </a: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dirty="0" smtClean="0"/>
                        <a:t>NASH</a:t>
                      </a:r>
                    </a:p>
                    <a:p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0519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14h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endParaRPr lang="fr-FR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 à l’étude du langage-CM</a:t>
                      </a: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0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WAUQUIER</a:t>
                      </a: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Redécouvrir la</a:t>
                      </a:r>
                      <a:r>
                        <a:rPr lang="fr-FR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grammaire</a:t>
                      </a: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française</a:t>
                      </a: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BEYSSADE</a:t>
                      </a: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alpha val="5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Hist. Des</a:t>
                      </a: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théories</a:t>
                      </a: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fr-FR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</a:t>
                      </a:r>
                      <a:r>
                        <a:rPr lang="fr-FR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AROUI</a:t>
                      </a:r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04421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16h30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endParaRPr lang="fr-FR" sz="2000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b="1" dirty="0" smtClean="0"/>
                        <a:t>Intro à l’étude du langage-TD</a:t>
                      </a:r>
                    </a:p>
                    <a:p>
                      <a:pPr algn="ctr">
                        <a:lnSpc>
                          <a:spcPts val="1860"/>
                        </a:lnSpc>
                      </a:pPr>
                      <a:r>
                        <a:rPr lang="fr-FR" sz="2000" dirty="0" smtClean="0"/>
                        <a:t>SENNIKOVA</a:t>
                      </a:r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21432" y="5988529"/>
            <a:ext cx="828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Ajouter</a:t>
            </a:r>
            <a:r>
              <a:rPr lang="fr-FR" sz="2400" dirty="0" smtClean="0"/>
              <a:t> : EC ouverture + Langue ou C2I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534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44500"/>
            <a:ext cx="8229600" cy="60245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dirty="0"/>
              <a:t>A partir de la L2, les étudiants choisissent </a:t>
            </a:r>
            <a:endParaRPr lang="fr-FR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une </a:t>
            </a:r>
            <a:r>
              <a:rPr lang="fr-FR" b="1" dirty="0">
                <a:solidFill>
                  <a:schemeClr val="accent1"/>
                </a:solidFill>
              </a:rPr>
              <a:t>spécialisation </a:t>
            </a:r>
            <a:r>
              <a:rPr lang="fr-FR" b="1" dirty="0" smtClean="0">
                <a:solidFill>
                  <a:schemeClr val="accent1"/>
                </a:solidFill>
              </a:rPr>
              <a:t>: </a:t>
            </a:r>
            <a:r>
              <a:rPr lang="fr-FR" dirty="0">
                <a:solidFill>
                  <a:schemeClr val="accent1"/>
                </a:solidFill>
              </a:rPr>
              <a:t/>
            </a:r>
            <a:br>
              <a:rPr lang="fr-FR" dirty="0">
                <a:solidFill>
                  <a:schemeClr val="accent1"/>
                </a:solidFill>
              </a:rPr>
            </a:br>
            <a:r>
              <a:rPr lang="fr-FR" dirty="0"/>
              <a:t> </a:t>
            </a:r>
            <a:r>
              <a:rPr lang="fr-FR" dirty="0" smtClean="0"/>
              <a:t>- Linguistique, acquisition </a:t>
            </a:r>
            <a:r>
              <a:rPr lang="fr-FR" dirty="0"/>
              <a:t>et </a:t>
            </a:r>
            <a:r>
              <a:rPr lang="fr-FR" dirty="0" smtClean="0"/>
              <a:t>psycholinguistique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 smtClean="0"/>
              <a:t> - Linguistique des langues des signes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							</a:t>
            </a:r>
            <a:r>
              <a:rPr lang="fr-FR" dirty="0" smtClean="0">
                <a:solidFill>
                  <a:srgbClr val="4F81BD"/>
                </a:solidFill>
              </a:rPr>
              <a:t>+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4F81BD"/>
                </a:solidFill>
              </a:rPr>
              <a:t>une mineure 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rgbClr val="660066"/>
                </a:solidFill>
              </a:rPr>
              <a:t> </a:t>
            </a:r>
            <a:r>
              <a:rPr lang="fr-FR" dirty="0" smtClean="0"/>
              <a:t>- Architecture des langues			</a:t>
            </a:r>
            <a:r>
              <a:rPr lang="fr-FR" dirty="0" smtClean="0">
                <a:solidFill>
                  <a:srgbClr val="4F81BD"/>
                </a:solidFill>
              </a:rPr>
              <a:t>ou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/>
              <a:t> </a:t>
            </a:r>
            <a:r>
              <a:rPr lang="fr-FR" dirty="0" smtClean="0"/>
              <a:t>- Français langue </a:t>
            </a:r>
            <a:r>
              <a:rPr lang="fr-FR" dirty="0"/>
              <a:t>é</a:t>
            </a:r>
            <a:r>
              <a:rPr lang="fr-FR" dirty="0" smtClean="0"/>
              <a:t>trangère		</a:t>
            </a:r>
            <a:r>
              <a:rPr lang="fr-FR" dirty="0" smtClean="0">
                <a:solidFill>
                  <a:srgbClr val="4F81BD"/>
                </a:solidFill>
              </a:rPr>
              <a:t>ou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/>
              <a:t> </a:t>
            </a:r>
            <a:r>
              <a:rPr lang="fr-FR" dirty="0" smtClean="0"/>
              <a:t>- Mineure externe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r-FR" dirty="0" smtClean="0">
                <a:solidFill>
                  <a:srgbClr val="4F81BD"/>
                </a:solidFill>
              </a:rPr>
              <a:t> </a:t>
            </a:r>
            <a:r>
              <a:rPr lang="fr-FR" b="1" dirty="0" smtClean="0">
                <a:solidFill>
                  <a:srgbClr val="4F81BD"/>
                </a:solidFill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fr-FR" b="1" dirty="0" smtClean="0">
                <a:solidFill>
                  <a:srgbClr val="4F81BD"/>
                </a:solidFill>
              </a:rPr>
              <a:t>6 parcours possibles</a:t>
            </a:r>
            <a:endParaRPr lang="fr-FR" b="1" dirty="0">
              <a:solidFill>
                <a:srgbClr val="4F81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057103" y="968991"/>
            <a:ext cx="345288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Programme</a:t>
            </a:r>
            <a:r>
              <a:rPr lang="en-US" sz="2400" dirty="0" smtClean="0"/>
              <a:t> </a:t>
            </a:r>
            <a:r>
              <a:rPr lang="en-US" sz="2400" dirty="0" err="1" smtClean="0"/>
              <a:t>commun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092889" y="3323228"/>
            <a:ext cx="2781868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i="1" dirty="0"/>
              <a:t>Linguistique des Langues des Signes</a:t>
            </a:r>
            <a:r>
              <a:rPr lang="fr-FR" sz="2400" dirty="0"/>
              <a:t>	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444620" y="2533514"/>
            <a:ext cx="648269" cy="76944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+</a:t>
            </a:r>
            <a:endParaRPr lang="fr-FR" sz="4400" dirty="0"/>
          </a:p>
        </p:txBody>
      </p:sp>
      <p:sp>
        <p:nvSpPr>
          <p:cNvPr id="6" name="ZoneTexte 5"/>
          <p:cNvSpPr txBox="1"/>
          <p:nvPr/>
        </p:nvSpPr>
        <p:spPr>
          <a:xfrm>
            <a:off x="3057103" y="2090382"/>
            <a:ext cx="345288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Programme</a:t>
            </a:r>
            <a:r>
              <a:rPr lang="en-US" sz="2400" dirty="0" smtClean="0"/>
              <a:t> </a:t>
            </a:r>
            <a:r>
              <a:rPr lang="en-US" sz="2400" dirty="0" err="1" smtClean="0"/>
              <a:t>commun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1787857" y="3336877"/>
            <a:ext cx="2754567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i="1" dirty="0"/>
              <a:t>Linguistique, Acquisition et </a:t>
            </a:r>
            <a:r>
              <a:rPr lang="fr-FR" sz="2400" b="1" i="1" dirty="0" smtClean="0"/>
              <a:t>Psycholinguistique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4493518" y="3692559"/>
            <a:ext cx="648269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/>
              <a:t>ou</a:t>
            </a:r>
            <a:endParaRPr lang="fr-FR" sz="24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787857" y="5417062"/>
            <a:ext cx="195163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/>
              <a:t>Architectures des Langue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4219437" y="5444434"/>
            <a:ext cx="1908408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/>
              <a:t>Fran</a:t>
            </a:r>
            <a:r>
              <a:rPr lang="fr-CA" sz="2400" b="1" i="1" dirty="0" err="1" smtClean="0"/>
              <a:t>çais</a:t>
            </a:r>
            <a:r>
              <a:rPr lang="fr-CA" sz="2400" b="1" i="1" dirty="0" smtClean="0"/>
              <a:t> </a:t>
            </a:r>
          </a:p>
          <a:p>
            <a:pPr algn="ctr"/>
            <a:r>
              <a:rPr lang="fr-CA" sz="2400" b="1" i="1" dirty="0" smtClean="0"/>
              <a:t>Langue Étrangère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4477605" y="4578149"/>
            <a:ext cx="648269" cy="76944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+</a:t>
            </a:r>
            <a:endParaRPr lang="fr-FR" sz="4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665546" y="5566933"/>
            <a:ext cx="648269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/>
              <a:t>ou</a:t>
            </a:r>
            <a:endParaRPr lang="fr-FR" sz="2400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154670" y="846159"/>
            <a:ext cx="97809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L1 :</a:t>
            </a:r>
            <a:endParaRPr lang="fr-FR" sz="3600" b="1" u="sng" dirty="0"/>
          </a:p>
        </p:txBody>
      </p:sp>
      <p:sp>
        <p:nvSpPr>
          <p:cNvPr id="20" name="ZoneTexte 19"/>
          <p:cNvSpPr txBox="1"/>
          <p:nvPr/>
        </p:nvSpPr>
        <p:spPr>
          <a:xfrm>
            <a:off x="168318" y="1969148"/>
            <a:ext cx="1455766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L2-L3 </a:t>
            </a:r>
            <a:r>
              <a:rPr lang="en-US" sz="3600" b="1" u="sng" dirty="0" smtClean="0"/>
              <a:t>:</a:t>
            </a:r>
            <a:endParaRPr lang="fr-FR" sz="3600" b="1" u="sng" dirty="0"/>
          </a:p>
        </p:txBody>
      </p:sp>
      <p:sp>
        <p:nvSpPr>
          <p:cNvPr id="23" name="ZoneTexte 22"/>
          <p:cNvSpPr txBox="1"/>
          <p:nvPr/>
        </p:nvSpPr>
        <p:spPr>
          <a:xfrm>
            <a:off x="6557754" y="5451599"/>
            <a:ext cx="131700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/>
              <a:t>Mineure Externe</a:t>
            </a:r>
            <a:endParaRPr lang="fr-FR" sz="2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995915" y="5568026"/>
            <a:ext cx="648269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/>
              <a:t>ou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67186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61588"/>
          </a:xfrm>
        </p:spPr>
        <p:txBody>
          <a:bodyPr/>
          <a:lstStyle/>
          <a:p>
            <a:r>
              <a:rPr lang="fr-FR" b="1" smtClean="0">
                <a:solidFill>
                  <a:srgbClr val="000000"/>
                </a:solidFill>
              </a:rPr>
              <a:t> Questions…</a:t>
            </a:r>
            <a:endParaRPr lang="fr-FR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7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4177"/>
          </a:xfrm>
        </p:spPr>
        <p:txBody>
          <a:bodyPr/>
          <a:lstStyle/>
          <a:p>
            <a:r>
              <a:rPr lang="fr-FR" sz="3600" b="1" dirty="0" smtClean="0"/>
              <a:t>Programme de </a:t>
            </a:r>
            <a:r>
              <a:rPr lang="fr-FR" sz="3600" b="1" dirty="0"/>
              <a:t>l</a:t>
            </a:r>
            <a:r>
              <a:rPr lang="fr-FR" sz="3600" b="1" dirty="0" smtClean="0"/>
              <a:t>a matinée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64177"/>
            <a:ext cx="8229600" cy="5693195"/>
          </a:xfrm>
        </p:spPr>
        <p:txBody>
          <a:bodyPr>
            <a:normAutofit fontScale="55000" lnSpcReduction="20000"/>
          </a:bodyPr>
          <a:lstStyle/>
          <a:p>
            <a:r>
              <a:rPr lang="fr-FR" b="1" dirty="0" smtClean="0">
                <a:solidFill>
                  <a:schemeClr val="accent2"/>
                </a:solidFill>
              </a:rPr>
              <a:t>Intervention du SCUIO-IP </a:t>
            </a:r>
            <a:r>
              <a:rPr lang="fr-FR" dirty="0" smtClean="0">
                <a:solidFill>
                  <a:schemeClr val="accent2"/>
                </a:solidFill>
              </a:rPr>
              <a:t>: outils à votre disposition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Présentation du Service Handicap de l’Université</a:t>
            </a:r>
          </a:p>
          <a:p>
            <a:endParaRPr lang="fr-FR" b="1" dirty="0" smtClean="0">
              <a:solidFill>
                <a:schemeClr val="accent2"/>
              </a:solidFill>
            </a:endParaRPr>
          </a:p>
          <a:p>
            <a:r>
              <a:rPr lang="fr-FR" b="1" dirty="0">
                <a:solidFill>
                  <a:schemeClr val="accent2"/>
                </a:solidFill>
              </a:rPr>
              <a:t>Mobilité internationale (SERCI, </a:t>
            </a:r>
            <a:r>
              <a:rPr lang="fr-FR" dirty="0">
                <a:solidFill>
                  <a:schemeClr val="accent2"/>
                </a:solidFill>
              </a:rPr>
              <a:t>Service des Relations et de la Coopération internationales</a:t>
            </a:r>
            <a:r>
              <a:rPr lang="fr-FR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fr-FR" b="1" dirty="0">
                <a:solidFill>
                  <a:schemeClr val="accent2"/>
                </a:solidFill>
              </a:rPr>
              <a:t>Présentation du fonctionnement de la Bibliothèque </a:t>
            </a:r>
            <a:r>
              <a:rPr lang="fr-FR" b="1" dirty="0" smtClean="0">
                <a:solidFill>
                  <a:schemeClr val="accent2"/>
                </a:solidFill>
              </a:rPr>
              <a:t>Universitaire</a:t>
            </a:r>
          </a:p>
          <a:p>
            <a:pPr marL="0" indent="0">
              <a:buNone/>
            </a:pPr>
            <a:r>
              <a:rPr lang="fr-FR" dirty="0" smtClean="0"/>
              <a:t>—————————————————————</a:t>
            </a:r>
          </a:p>
          <a:p>
            <a:r>
              <a:rPr lang="fr-FR" b="1" dirty="0" smtClean="0"/>
              <a:t>UFR SDL : </a:t>
            </a:r>
            <a:r>
              <a:rPr lang="fr-FR" dirty="0" smtClean="0"/>
              <a:t>informations générales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Tutorat d’accompagnement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b="1" dirty="0" smtClean="0"/>
              <a:t>Licence de SDL </a:t>
            </a:r>
            <a:r>
              <a:rPr lang="fr-FR" dirty="0" smtClean="0"/>
              <a:t>(en 3 ou 4 ans)</a:t>
            </a:r>
            <a:endParaRPr lang="fr-FR" dirty="0"/>
          </a:p>
          <a:p>
            <a:pPr marL="457200" lvl="1" indent="0">
              <a:buNone/>
            </a:pPr>
            <a:r>
              <a:rPr lang="fr-FR" sz="3300" dirty="0" smtClean="0"/>
              <a:t>L0 : Année de préparation au travail universitaire. </a:t>
            </a:r>
          </a:p>
          <a:p>
            <a:pPr marL="457200" lvl="1" indent="0">
              <a:buNone/>
            </a:pPr>
            <a:r>
              <a:rPr lang="fr-FR" sz="3300" dirty="0" smtClean="0"/>
              <a:t>L1 :  Un parcours unique en SDL.</a:t>
            </a:r>
          </a:p>
          <a:p>
            <a:pPr marL="457200" lvl="1" indent="0">
              <a:buNone/>
            </a:pPr>
            <a:r>
              <a:rPr lang="fr-FR" sz="3300" dirty="0" smtClean="0"/>
              <a:t>L2 et L3 : Des parcours diversifiés. Fondamentaux / Spécialisation / Mineure.</a:t>
            </a:r>
          </a:p>
          <a:p>
            <a:pPr lvl="1"/>
            <a:endParaRPr lang="fr-FR" sz="3300" dirty="0" smtClean="0"/>
          </a:p>
          <a:p>
            <a:pPr marL="457200" lvl="1" indent="0">
              <a:buNone/>
            </a:pPr>
            <a:r>
              <a:rPr lang="fr-FR" sz="3300" dirty="0" smtClean="0"/>
              <a:t>&gt;</a:t>
            </a:r>
            <a:r>
              <a:rPr lang="fr-FR" sz="3300" dirty="0"/>
              <a:t>&gt; </a:t>
            </a:r>
            <a:r>
              <a:rPr lang="fr-FR" sz="3300" b="1" dirty="0"/>
              <a:t>Procédures d’inscription et </a:t>
            </a:r>
            <a:r>
              <a:rPr lang="fr-FR" sz="3300" b="1" dirty="0" smtClean="0"/>
              <a:t>Inscription pédagogique( IP)</a:t>
            </a:r>
            <a:r>
              <a:rPr lang="fr-FR" sz="3300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sz="3800" b="1" dirty="0" smtClean="0"/>
              <a:t>Questions-réponses</a:t>
            </a:r>
          </a:p>
          <a:p>
            <a:pPr marL="0" indent="0">
              <a:buNone/>
            </a:pP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6407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UFR SDL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Directrices</a:t>
            </a:r>
            <a:r>
              <a:rPr lang="fr-FR" dirty="0" smtClean="0"/>
              <a:t> : Ewa Lenart et Florence </a:t>
            </a:r>
            <a:r>
              <a:rPr lang="fr-FR" dirty="0" err="1" smtClean="0"/>
              <a:t>Encrevé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Responsable administratif et financier</a:t>
            </a:r>
            <a:r>
              <a:rPr lang="fr-FR" dirty="0" smtClean="0"/>
              <a:t> : François Lopez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/>
              <a:t>Secrétaire Licence </a:t>
            </a:r>
            <a:r>
              <a:rPr lang="fr-FR" dirty="0" smtClean="0"/>
              <a:t>: Eva </a:t>
            </a:r>
            <a:r>
              <a:rPr lang="fr-FR" dirty="0" err="1" smtClean="0"/>
              <a:t>Saadat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Secrétaire Master </a:t>
            </a:r>
            <a:r>
              <a:rPr lang="fr-FR" dirty="0" smtClean="0"/>
              <a:t>: Dominique Lacroix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894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9538"/>
            <a:ext cx="8229600" cy="830262"/>
          </a:xfrm>
        </p:spPr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UFR SDL : 3 départements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39800"/>
            <a:ext cx="8229600" cy="5829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/>
              <a:t>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000" dirty="0" smtClean="0"/>
              <a:t>     </a:t>
            </a:r>
            <a:r>
              <a:rPr lang="fr-FR" sz="2000" b="1" dirty="0" smtClean="0"/>
              <a:t>   </a:t>
            </a:r>
          </a:p>
          <a:p>
            <a:pPr marL="0" indent="0">
              <a:buNone/>
            </a:pPr>
            <a:endParaRPr lang="fr-FR" sz="2000" b="1" dirty="0" smtClean="0"/>
          </a:p>
          <a:p>
            <a:pPr marL="0" indent="0" algn="ctr">
              <a:buNone/>
            </a:pPr>
            <a:endParaRPr lang="fr-FR" sz="2400" b="1" dirty="0" smtClean="0"/>
          </a:p>
          <a:p>
            <a:pPr marL="0" indent="0" algn="ctr">
              <a:buNone/>
            </a:pPr>
            <a:endParaRPr lang="fr-FR" sz="2400" b="1" dirty="0"/>
          </a:p>
          <a:p>
            <a:pPr marL="0" indent="0" algn="ctr">
              <a:buNone/>
            </a:pPr>
            <a:endParaRPr lang="fr-FR" sz="2400" b="1" dirty="0" smtClean="0"/>
          </a:p>
          <a:p>
            <a:pPr marL="0" indent="0" algn="ctr">
              <a:buNone/>
            </a:pPr>
            <a:endParaRPr lang="fr-FR" sz="2400" b="1" dirty="0" smtClean="0"/>
          </a:p>
          <a:p>
            <a:pPr marL="0" indent="0" algn="ctr">
              <a:buNone/>
            </a:pPr>
            <a:r>
              <a:rPr lang="fr-FR" sz="2400" b="1" dirty="0" smtClean="0"/>
              <a:t>± 400 étudiants</a:t>
            </a:r>
          </a:p>
          <a:p>
            <a:pPr marL="0" indent="0" algn="ctr">
              <a:buNone/>
            </a:pPr>
            <a:r>
              <a:rPr lang="fr-FR" sz="2400" b="1" dirty="0" smtClean="0"/>
              <a:t>Une cinquantaine d’enseignants (titulaires ou chargés de cours</a:t>
            </a:r>
            <a:r>
              <a:rPr lang="fr-FR" sz="2400" b="1" dirty="0"/>
              <a:t>)</a:t>
            </a:r>
            <a:endParaRPr lang="fr-FR" sz="2000" b="1" dirty="0" smtClean="0"/>
          </a:p>
          <a:p>
            <a:pPr marL="0" indent="0">
              <a:buNone/>
            </a:pPr>
            <a:endParaRPr lang="fr-FR" sz="2000" b="1" dirty="0"/>
          </a:p>
        </p:txBody>
      </p:sp>
      <p:sp>
        <p:nvSpPr>
          <p:cNvPr id="4" name="Rectangle 3"/>
          <p:cNvSpPr>
            <a:spLocks noChangeAspect="1"/>
          </p:cNvSpPr>
          <p:nvPr/>
        </p:nvSpPr>
        <p:spPr>
          <a:xfrm>
            <a:off x="708023" y="2701099"/>
            <a:ext cx="2317752" cy="24560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Département </a:t>
            </a:r>
          </a:p>
          <a:p>
            <a:pPr algn="ctr"/>
            <a:r>
              <a:rPr lang="fr-FR" sz="2400" b="1" i="1" dirty="0" smtClean="0"/>
              <a:t>Linguistique  Générale</a:t>
            </a:r>
          </a:p>
          <a:p>
            <a:pPr algn="ctr"/>
            <a:endParaRPr lang="fr-FR" sz="2400" b="1" i="1" dirty="0" smtClean="0"/>
          </a:p>
          <a:p>
            <a:pPr algn="ctr"/>
            <a:r>
              <a:rPr lang="fr-FR" b="1" dirty="0" smtClean="0"/>
              <a:t>(</a:t>
            </a:r>
            <a:r>
              <a:rPr lang="fr-FR" b="1" dirty="0" err="1" smtClean="0"/>
              <a:t>resp</a:t>
            </a:r>
            <a:r>
              <a:rPr lang="fr-FR" b="1" dirty="0" smtClean="0"/>
              <a:t>. Claire </a:t>
            </a:r>
            <a:r>
              <a:rPr lang="fr-FR" b="1" dirty="0" err="1" smtClean="0"/>
              <a:t>Beyssade</a:t>
            </a:r>
            <a:r>
              <a:rPr lang="fr-FR" b="1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3460750" y="1126299"/>
            <a:ext cx="2317750" cy="24560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Département </a:t>
            </a:r>
            <a:r>
              <a:rPr lang="fr-FR" sz="2400" b="1" i="1" dirty="0" smtClean="0"/>
              <a:t>Didactique et Acquisition des </a:t>
            </a:r>
            <a:r>
              <a:rPr lang="fr-FR" sz="2400" b="1" i="1" dirty="0" smtClean="0"/>
              <a:t>Langues</a:t>
            </a:r>
            <a:endParaRPr lang="fr-FR" sz="2400" b="1" i="1" dirty="0" smtClean="0"/>
          </a:p>
          <a:p>
            <a:pPr algn="ctr"/>
            <a:endParaRPr lang="fr-FR" sz="2400" b="1" i="1" dirty="0" smtClean="0"/>
          </a:p>
          <a:p>
            <a:pPr algn="ctr"/>
            <a:r>
              <a:rPr lang="fr-FR" b="1" dirty="0" smtClean="0">
                <a:solidFill>
                  <a:srgbClr val="FFFFFF"/>
                </a:solidFill>
              </a:rPr>
              <a:t>(</a:t>
            </a:r>
            <a:r>
              <a:rPr lang="fr-FR" b="1" dirty="0" err="1" smtClean="0">
                <a:solidFill>
                  <a:srgbClr val="FFFFFF"/>
                </a:solidFill>
              </a:rPr>
              <a:t>resp</a:t>
            </a:r>
            <a:r>
              <a:rPr lang="fr-FR" b="1" dirty="0">
                <a:solidFill>
                  <a:srgbClr val="FFFFFF"/>
                </a:solidFill>
              </a:rPr>
              <a:t>.</a:t>
            </a:r>
            <a:r>
              <a:rPr lang="fr-FR" b="1" dirty="0" smtClean="0">
                <a:solidFill>
                  <a:srgbClr val="FFFFFF"/>
                </a:solidFill>
              </a:rPr>
              <a:t> </a:t>
            </a:r>
            <a:r>
              <a:rPr lang="fr-FR" b="1" dirty="0" err="1" smtClean="0">
                <a:solidFill>
                  <a:srgbClr val="FFFFFF"/>
                </a:solidFill>
              </a:rPr>
              <a:t>Saveria</a:t>
            </a:r>
            <a:r>
              <a:rPr lang="fr-FR" b="1" dirty="0" smtClean="0">
                <a:solidFill>
                  <a:srgbClr val="FFFFFF"/>
                </a:solidFill>
              </a:rPr>
              <a:t> Colonna)</a:t>
            </a:r>
            <a:endParaRPr lang="fr-FR" b="1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91249" y="2637599"/>
            <a:ext cx="2371738" cy="24560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Département </a:t>
            </a:r>
            <a:r>
              <a:rPr lang="fr-FR" sz="2400" b="1" i="1" dirty="0" smtClean="0"/>
              <a:t>Linguistique des Langues des Signes</a:t>
            </a:r>
          </a:p>
          <a:p>
            <a:pPr algn="ctr"/>
            <a:endParaRPr lang="fr-FR" sz="2400" b="1" i="1" dirty="0" smtClean="0"/>
          </a:p>
          <a:p>
            <a:pPr algn="ctr"/>
            <a:r>
              <a:rPr lang="fr-FR" b="1" dirty="0" smtClean="0"/>
              <a:t>(</a:t>
            </a:r>
            <a:r>
              <a:rPr lang="fr-FR" b="1" dirty="0" err="1" smtClean="0"/>
              <a:t>resp</a:t>
            </a:r>
            <a:r>
              <a:rPr lang="fr-FR" b="1" dirty="0" smtClean="0"/>
              <a:t>. </a:t>
            </a:r>
            <a:r>
              <a:rPr lang="fr-FR" b="1" dirty="0" err="1" smtClean="0"/>
              <a:t>M-Anne</a:t>
            </a:r>
            <a:r>
              <a:rPr lang="fr-FR" b="1" dirty="0" smtClean="0"/>
              <a:t> Sallandre)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9052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UFR SDL : diplômes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9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 </a:t>
            </a:r>
            <a:endParaRPr lang="fr-FR" dirty="0" smtClean="0"/>
          </a:p>
          <a:p>
            <a:pPr marL="0" indent="0">
              <a:buNone/>
            </a:pPr>
            <a:r>
              <a:rPr lang="fr-FR" sz="5100" b="1" dirty="0" smtClean="0"/>
              <a:t>Licence de Sciences du Langage</a:t>
            </a:r>
          </a:p>
          <a:p>
            <a:pPr marL="0" indent="0">
              <a:buNone/>
            </a:pPr>
            <a:endParaRPr lang="fr-FR" sz="4000" b="1" dirty="0"/>
          </a:p>
          <a:p>
            <a:pPr marL="0" indent="0">
              <a:buNone/>
            </a:pPr>
            <a:r>
              <a:rPr lang="fr-FR" sz="4000" b="1" dirty="0" smtClean="0"/>
              <a:t>Master de Sciences du Langage, 3 Parcours (LADiLLS, DDL, ILSF-F)</a:t>
            </a:r>
          </a:p>
          <a:p>
            <a:pPr marL="0" indent="0">
              <a:buNone/>
            </a:pPr>
            <a:endParaRPr lang="fr-FR" sz="4000" b="1" dirty="0"/>
          </a:p>
          <a:p>
            <a:pPr marL="0" indent="0">
              <a:buNone/>
            </a:pPr>
            <a:r>
              <a:rPr lang="fr-FR" sz="4000" b="1" dirty="0" smtClean="0"/>
              <a:t>Licence professionnelle </a:t>
            </a:r>
            <a:r>
              <a:rPr lang="fr-FR" sz="4000" dirty="0" smtClean="0"/>
              <a:t>Enseignement de la LSF en milieu scolaire</a:t>
            </a:r>
          </a:p>
          <a:p>
            <a:pPr marL="0" indent="0">
              <a:buNone/>
            </a:pPr>
            <a:endParaRPr lang="fr-FR" sz="4000" dirty="0"/>
          </a:p>
          <a:p>
            <a:pPr marL="0" indent="0">
              <a:buNone/>
            </a:pPr>
            <a:r>
              <a:rPr lang="fr-FR" sz="4000" b="1" dirty="0" smtClean="0"/>
              <a:t>Master MEEF 2</a:t>
            </a:r>
            <a:r>
              <a:rPr lang="fr-FR" sz="4000" b="1" baseline="30000" dirty="0" smtClean="0"/>
              <a:t>nd</a:t>
            </a:r>
            <a:r>
              <a:rPr lang="fr-FR" sz="4000" b="1" dirty="0" smtClean="0"/>
              <a:t> degré Parcours Langue des signes française</a:t>
            </a:r>
          </a:p>
          <a:p>
            <a:pPr marL="0" indent="0">
              <a:buNone/>
            </a:pPr>
            <a:endParaRPr lang="fr-FR" sz="4000" b="1" dirty="0"/>
          </a:p>
          <a:p>
            <a:pPr marL="0" indent="0">
              <a:buNone/>
            </a:pPr>
            <a:r>
              <a:rPr lang="fr-FR" sz="4000" b="1" dirty="0" smtClean="0"/>
              <a:t>Divers diplômes universitaires </a:t>
            </a:r>
            <a:r>
              <a:rPr lang="fr-FR" sz="4000" dirty="0" smtClean="0"/>
              <a:t>gérés par la Formation Permanente (LSF)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2000" dirty="0" smtClean="0"/>
              <a:t>     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479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346200" y="393700"/>
            <a:ext cx="6661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Calendrier universitaire </a:t>
            </a:r>
            <a:r>
              <a:rPr lang="fr-FR" sz="2400" b="1" dirty="0" smtClean="0"/>
              <a:t>2018-2019</a:t>
            </a:r>
            <a:endParaRPr lang="fr-FR" sz="2400" b="1" dirty="0"/>
          </a:p>
        </p:txBody>
      </p:sp>
      <p:pic>
        <p:nvPicPr>
          <p:cNvPr id="11" name="Image 10" descr="Calendrier scolaire 2019 excel - Adobe Acrobat Reader DC">
            <a:extLst>
              <a:ext uri="{FF2B5EF4-FFF2-40B4-BE49-F238E27FC236}">
                <a16:creationId xmlns="" xmlns:a16="http://schemas.microsoft.com/office/drawing/2014/main" id="{A66957CA-858D-4485-B7CC-DD4C1C451F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85" t="15861" r="29327" b="1830"/>
          <a:stretch/>
        </p:blipFill>
        <p:spPr>
          <a:xfrm>
            <a:off x="555024" y="794776"/>
            <a:ext cx="8033952" cy="593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117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346200" y="393700"/>
            <a:ext cx="6661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Calendrier universitaire </a:t>
            </a:r>
            <a:r>
              <a:rPr lang="fr-FR" sz="2400" b="1" dirty="0" smtClean="0"/>
              <a:t>2018-2019</a:t>
            </a:r>
            <a:endParaRPr lang="fr-FR" sz="2400" b="1" dirty="0"/>
          </a:p>
        </p:txBody>
      </p:sp>
      <p:pic>
        <p:nvPicPr>
          <p:cNvPr id="3" name="Image 2" descr="Calendrier scolaire 2019 excel - Adobe Acrobat Reader DC">
            <a:extLst>
              <a:ext uri="{FF2B5EF4-FFF2-40B4-BE49-F238E27FC236}">
                <a16:creationId xmlns="" xmlns:a16="http://schemas.microsoft.com/office/drawing/2014/main" id="{7C84C3D3-F825-422E-8DF5-1801A90908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42" t="17283" r="30192" b="2524"/>
          <a:stretch/>
        </p:blipFill>
        <p:spPr>
          <a:xfrm>
            <a:off x="580292" y="876369"/>
            <a:ext cx="8282354" cy="590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327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787400" y="393700"/>
            <a:ext cx="787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u="sng" dirty="0" smtClean="0">
                <a:solidFill>
                  <a:srgbClr val="FF0000"/>
                </a:solidFill>
              </a:rPr>
              <a:t>IN-DIS-PEN-SA-BLE </a:t>
            </a:r>
            <a:r>
              <a:rPr lang="fr-FR" sz="3200" b="1" dirty="0" smtClean="0">
                <a:solidFill>
                  <a:srgbClr val="FF0000"/>
                </a:solidFill>
              </a:rPr>
              <a:t>!!!  </a:t>
            </a:r>
          </a:p>
          <a:p>
            <a:pPr algn="ctr"/>
            <a:endParaRPr lang="fr-FR" sz="2400" dirty="0" smtClean="0"/>
          </a:p>
          <a:p>
            <a:pPr algn="ctr"/>
            <a:endParaRPr lang="fr-FR" sz="2400" dirty="0"/>
          </a:p>
          <a:p>
            <a:pPr algn="ctr"/>
            <a:r>
              <a:rPr lang="fr-FR" sz="2800" b="1" dirty="0" smtClean="0"/>
              <a:t>1/ Consultez </a:t>
            </a:r>
            <a:r>
              <a:rPr lang="fr-FR" sz="2800" b="1" u="sng" dirty="0" smtClean="0"/>
              <a:t>régulièrement</a:t>
            </a:r>
            <a:r>
              <a:rPr lang="fr-FR" sz="2800" b="1" dirty="0" smtClean="0"/>
              <a:t> le site de l’UFR 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…et notamment la rubrique Espace Infos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 </a:t>
            </a:r>
            <a:r>
              <a:rPr lang="fr-FR" sz="2400" dirty="0">
                <a:hlinkClick r:id="rId2"/>
              </a:rPr>
              <a:t>http://</a:t>
            </a:r>
            <a:r>
              <a:rPr lang="fr-FR" sz="2400" dirty="0" smtClean="0">
                <a:hlinkClick r:id="rId2"/>
              </a:rPr>
              <a:t>www.ufr-sdl.univ-paris8.fr/Espace-infos</a:t>
            </a:r>
            <a:r>
              <a:rPr lang="fr-FR" sz="2400" dirty="0" smtClean="0"/>
              <a:t> </a:t>
            </a:r>
          </a:p>
          <a:p>
            <a:pPr algn="ctr"/>
            <a:endParaRPr lang="fr-FR" sz="2400" dirty="0" smtClean="0"/>
          </a:p>
          <a:p>
            <a:pPr algn="ctr"/>
            <a:endParaRPr lang="fr-FR" sz="2400" dirty="0"/>
          </a:p>
          <a:p>
            <a:pPr algn="ctr"/>
            <a:r>
              <a:rPr lang="fr-FR" sz="2800" b="1" dirty="0" smtClean="0"/>
              <a:t>2/ Activez </a:t>
            </a:r>
            <a:r>
              <a:rPr lang="fr-FR" sz="2800" b="1" dirty="0" smtClean="0">
                <a:solidFill>
                  <a:srgbClr val="FF0000"/>
                </a:solidFill>
              </a:rPr>
              <a:t>(et utilisez !!)</a:t>
            </a:r>
            <a:r>
              <a:rPr lang="fr-FR" sz="2800" b="1" dirty="0" smtClean="0"/>
              <a:t> votre adresse mail ‘Paris 8</a:t>
            </a:r>
            <a:r>
              <a:rPr lang="fr-FR" sz="2800" b="1" dirty="0" smtClean="0"/>
              <a:t>’</a:t>
            </a:r>
          </a:p>
          <a:p>
            <a:pPr algn="ctr"/>
            <a:endParaRPr lang="fr-FR" sz="2800" b="1" dirty="0"/>
          </a:p>
          <a:p>
            <a:pPr algn="ctr"/>
            <a:r>
              <a:rPr lang="fr-FR" sz="2800" b="1" dirty="0" smtClean="0"/>
              <a:t>3/ Utilisez la plateforme Moodle</a:t>
            </a:r>
            <a:endParaRPr lang="fr-FR" sz="2800" b="1" dirty="0" smtClean="0"/>
          </a:p>
          <a:p>
            <a:pPr algn="ctr"/>
            <a:endParaRPr lang="fr-FR" sz="2400" dirty="0" smtClean="0"/>
          </a:p>
          <a:p>
            <a:pPr algn="ctr"/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3850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</a:rPr>
              <a:t>UFR SDL : Licence SDL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968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 </a:t>
            </a:r>
            <a:endParaRPr lang="fr-FR" sz="9000" b="1" dirty="0" smtClean="0"/>
          </a:p>
          <a:p>
            <a:pPr marL="0" indent="0">
              <a:buNone/>
            </a:pPr>
            <a:r>
              <a:rPr lang="fr-FR" sz="8600" b="1" i="1" dirty="0" smtClean="0"/>
              <a:t>Responsables pédagogiques : </a:t>
            </a:r>
          </a:p>
          <a:p>
            <a:pPr marL="0" indent="0">
              <a:buNone/>
            </a:pPr>
            <a:r>
              <a:rPr lang="fr-FR" sz="8600" dirty="0" smtClean="0"/>
              <a:t>Claire Beyssade </a:t>
            </a:r>
          </a:p>
          <a:p>
            <a:pPr marL="0" indent="0">
              <a:buNone/>
            </a:pPr>
            <a:r>
              <a:rPr lang="fr-FR" sz="8600" dirty="0" smtClean="0"/>
              <a:t>et </a:t>
            </a:r>
            <a:r>
              <a:rPr lang="fr-FR" sz="8600" dirty="0" err="1" smtClean="0"/>
              <a:t>Noam</a:t>
            </a:r>
            <a:r>
              <a:rPr lang="fr-FR" sz="8600" dirty="0" smtClean="0"/>
              <a:t> Faust</a:t>
            </a:r>
          </a:p>
          <a:p>
            <a:pPr marL="0" indent="0" algn="ctr">
              <a:buNone/>
            </a:pPr>
            <a:endParaRPr lang="fr-FR" sz="8600" b="1" dirty="0" smtClean="0"/>
          </a:p>
          <a:p>
            <a:pPr marL="0" indent="0" algn="ctr">
              <a:buNone/>
            </a:pPr>
            <a:endParaRPr lang="fr-FR" sz="8600" b="1" dirty="0"/>
          </a:p>
          <a:p>
            <a:pPr marL="0" indent="0" algn="ctr">
              <a:buNone/>
            </a:pPr>
            <a:endParaRPr lang="fr-FR" sz="8600" b="1" dirty="0"/>
          </a:p>
          <a:p>
            <a:pPr marL="0" indent="0">
              <a:buNone/>
            </a:pPr>
            <a:r>
              <a:rPr lang="fr-FR" sz="8600" b="1" dirty="0"/>
              <a:t>1</a:t>
            </a:r>
            <a:r>
              <a:rPr lang="fr-FR" sz="8600" b="1" dirty="0" smtClean="0"/>
              <a:t> tutrice étudiante :</a:t>
            </a:r>
            <a:endParaRPr lang="fr-FR" sz="8600" dirty="0" smtClean="0"/>
          </a:p>
          <a:p>
            <a:pPr marL="0" indent="0">
              <a:buNone/>
            </a:pPr>
            <a:r>
              <a:rPr lang="fr-FR" sz="8600" dirty="0" smtClean="0"/>
              <a:t>Emilie Delarue </a:t>
            </a:r>
          </a:p>
          <a:p>
            <a:pPr marL="0" indent="0">
              <a:buNone/>
            </a:pPr>
            <a:r>
              <a:rPr lang="fr-FR" sz="8600" dirty="0" smtClean="0"/>
              <a:t>(Master Interprétariat </a:t>
            </a:r>
          </a:p>
          <a:p>
            <a:pPr marL="0" indent="0">
              <a:buNone/>
            </a:pPr>
            <a:r>
              <a:rPr lang="fr-FR" sz="8600" smtClean="0"/>
              <a:t>LSF/français</a:t>
            </a:r>
            <a:r>
              <a:rPr lang="fr-FR" sz="8600" dirty="0" smtClean="0"/>
              <a:t>)</a:t>
            </a:r>
            <a:r>
              <a:rPr lang="fr-FR" sz="2000" dirty="0" smtClean="0"/>
              <a:t>     </a:t>
            </a:r>
            <a:endParaRPr lang="fr-FR" sz="2000" dirty="0"/>
          </a:p>
        </p:txBody>
      </p:sp>
      <p:pic>
        <p:nvPicPr>
          <p:cNvPr id="4" name="Image 3" descr="No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646" y="1359294"/>
            <a:ext cx="3035300" cy="22733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878" y="3795889"/>
            <a:ext cx="2549068" cy="262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1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</TotalTime>
  <Words>665</Words>
  <Application>Microsoft Macintosh PowerPoint</Application>
  <PresentationFormat>Présentation à l'écran (4:3)</PresentationFormat>
  <Paragraphs>241</Paragraphs>
  <Slides>19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Calibri</vt:lpstr>
      <vt:lpstr>Mangal</vt:lpstr>
      <vt:lpstr>Wingdings</vt:lpstr>
      <vt:lpstr>Arial</vt:lpstr>
      <vt:lpstr>Thème Office</vt:lpstr>
      <vt:lpstr>Forum de rentrée 2018-2019 UFR de Sciences du Langage  Licence de Sciences du langage</vt:lpstr>
      <vt:lpstr>Programme de la matinée</vt:lpstr>
      <vt:lpstr>UFR SDL</vt:lpstr>
      <vt:lpstr>UFR SDL : 3 départements</vt:lpstr>
      <vt:lpstr>UFR SDL : diplômes</vt:lpstr>
      <vt:lpstr>Présentation PowerPoint</vt:lpstr>
      <vt:lpstr>Présentation PowerPoint</vt:lpstr>
      <vt:lpstr>Présentation PowerPoint</vt:lpstr>
      <vt:lpstr>UFR SDL : Licence SDL</vt:lpstr>
      <vt:lpstr>Licence de SDL</vt:lpstr>
      <vt:lpstr>Licence SDL – L0</vt:lpstr>
      <vt:lpstr>Licence SDL – L0</vt:lpstr>
      <vt:lpstr>EMPLOI DU TEMPS – L0</vt:lpstr>
      <vt:lpstr>Licence SDL – L1</vt:lpstr>
      <vt:lpstr>Licence SDL – L1</vt:lpstr>
      <vt:lpstr>EMPLOI DU TEMPS – L1</vt:lpstr>
      <vt:lpstr>Présentation PowerPoint</vt:lpstr>
      <vt:lpstr>Présentation PowerPoint</vt:lpstr>
      <vt:lpstr> Questions…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de rentrée 2015  UFR de Sciences du Langage Licence de Sciences du langage</dc:title>
  <dc:creator>univ</dc:creator>
  <cp:lastModifiedBy>Utilisateur de Microsoft Office</cp:lastModifiedBy>
  <cp:revision>212</cp:revision>
  <dcterms:created xsi:type="dcterms:W3CDTF">2011-01-07T04:09:41Z</dcterms:created>
  <dcterms:modified xsi:type="dcterms:W3CDTF">2018-09-09T13:51:47Z</dcterms:modified>
</cp:coreProperties>
</file>