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3"/>
  </p:notesMasterIdLst>
  <p:sldIdLst>
    <p:sldId id="256" r:id="rId2"/>
    <p:sldId id="257" r:id="rId3"/>
    <p:sldId id="258" r:id="rId4"/>
    <p:sldId id="341" r:id="rId5"/>
    <p:sldId id="260" r:id="rId6"/>
    <p:sldId id="345" r:id="rId7"/>
    <p:sldId id="346" r:id="rId8"/>
    <p:sldId id="284" r:id="rId9"/>
    <p:sldId id="264" r:id="rId10"/>
    <p:sldId id="347" r:id="rId11"/>
    <p:sldId id="351" r:id="rId12"/>
    <p:sldId id="312" r:id="rId13"/>
    <p:sldId id="363" r:id="rId14"/>
    <p:sldId id="349" r:id="rId15"/>
    <p:sldId id="364" r:id="rId16"/>
    <p:sldId id="330" r:id="rId17"/>
    <p:sldId id="338" r:id="rId18"/>
    <p:sldId id="337" r:id="rId19"/>
    <p:sldId id="348" r:id="rId20"/>
    <p:sldId id="331" r:id="rId21"/>
    <p:sldId id="334" r:id="rId22"/>
    <p:sldId id="323" r:id="rId23"/>
    <p:sldId id="369" r:id="rId24"/>
    <p:sldId id="370" r:id="rId25"/>
    <p:sldId id="339" r:id="rId26"/>
    <p:sldId id="324" r:id="rId27"/>
    <p:sldId id="365" r:id="rId28"/>
    <p:sldId id="366" r:id="rId29"/>
    <p:sldId id="367" r:id="rId30"/>
    <p:sldId id="368" r:id="rId31"/>
    <p:sldId id="359" r:id="rId32"/>
    <p:sldId id="362" r:id="rId33"/>
    <p:sldId id="307" r:id="rId34"/>
    <p:sldId id="326" r:id="rId35"/>
    <p:sldId id="329" r:id="rId36"/>
    <p:sldId id="361" r:id="rId37"/>
    <p:sldId id="335" r:id="rId38"/>
    <p:sldId id="371" r:id="rId39"/>
    <p:sldId id="336" r:id="rId40"/>
    <p:sldId id="280" r:id="rId41"/>
    <p:sldId id="340" r:id="rId42"/>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FF"/>
    <a:srgbClr val="FF66FF"/>
    <a:srgbClr val="FFCC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8320" autoAdjust="0"/>
    <p:restoredTop sz="95374" autoAdjust="0"/>
  </p:normalViewPr>
  <p:slideViewPr>
    <p:cSldViewPr snapToGrid="0" snapToObjects="1">
      <p:cViewPr varScale="1">
        <p:scale>
          <a:sx n="84" d="100"/>
          <a:sy n="84" d="100"/>
        </p:scale>
        <p:origin x="-87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66302E-2C67-534B-9396-4A245B828A7E}" type="datetimeFigureOut">
              <a:rPr lang="fr-FR" smtClean="0"/>
              <a:t>08/09/2020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F34C1D-4A2E-D342-82AF-E9426ED9E354}" type="slidenum">
              <a:rPr lang="fr-FR" smtClean="0"/>
              <a:t>‹N°›</a:t>
            </a:fld>
            <a:endParaRPr lang="fr-FR"/>
          </a:p>
        </p:txBody>
      </p:sp>
    </p:spTree>
    <p:extLst>
      <p:ext uri="{BB962C8B-B14F-4D97-AF65-F5344CB8AC3E}">
        <p14:creationId xmlns:p14="http://schemas.microsoft.com/office/powerpoint/2010/main" val="292281570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6F34C1D-4A2E-D342-82AF-E9426ED9E354}" type="slidenum">
              <a:rPr lang="fr-FR" smtClean="0"/>
              <a:t>2</a:t>
            </a:fld>
            <a:endParaRPr lang="fr-FR"/>
          </a:p>
        </p:txBody>
      </p:sp>
    </p:spTree>
    <p:extLst>
      <p:ext uri="{BB962C8B-B14F-4D97-AF65-F5344CB8AC3E}">
        <p14:creationId xmlns:p14="http://schemas.microsoft.com/office/powerpoint/2010/main" val="1291235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6F34C1D-4A2E-D342-82AF-E9426ED9E354}" type="slidenum">
              <a:rPr lang="fr-FR" smtClean="0"/>
              <a:t>6</a:t>
            </a:fld>
            <a:endParaRPr lang="fr-FR"/>
          </a:p>
        </p:txBody>
      </p:sp>
    </p:spTree>
    <p:extLst>
      <p:ext uri="{BB962C8B-B14F-4D97-AF65-F5344CB8AC3E}">
        <p14:creationId xmlns:p14="http://schemas.microsoft.com/office/powerpoint/2010/main" val="1972623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6F34C1D-4A2E-D342-82AF-E9426ED9E354}" type="slidenum">
              <a:rPr lang="fr-FR" smtClean="0"/>
              <a:t>13</a:t>
            </a:fld>
            <a:endParaRPr lang="fr-FR"/>
          </a:p>
        </p:txBody>
      </p:sp>
    </p:spTree>
    <p:extLst>
      <p:ext uri="{BB962C8B-B14F-4D97-AF65-F5344CB8AC3E}">
        <p14:creationId xmlns:p14="http://schemas.microsoft.com/office/powerpoint/2010/main" val="1533263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6F34C1D-4A2E-D342-82AF-E9426ED9E354}" type="slidenum">
              <a:rPr lang="fr-FR" smtClean="0"/>
              <a:t>14</a:t>
            </a:fld>
            <a:endParaRPr lang="fr-FR"/>
          </a:p>
        </p:txBody>
      </p:sp>
    </p:spTree>
    <p:extLst>
      <p:ext uri="{BB962C8B-B14F-4D97-AF65-F5344CB8AC3E}">
        <p14:creationId xmlns:p14="http://schemas.microsoft.com/office/powerpoint/2010/main" val="15332638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6F34C1D-4A2E-D342-82AF-E9426ED9E354}" type="slidenum">
              <a:rPr lang="fr-FR" smtClean="0"/>
              <a:t>22</a:t>
            </a:fld>
            <a:endParaRPr lang="fr-FR"/>
          </a:p>
        </p:txBody>
      </p:sp>
    </p:spTree>
    <p:extLst>
      <p:ext uri="{BB962C8B-B14F-4D97-AF65-F5344CB8AC3E}">
        <p14:creationId xmlns:p14="http://schemas.microsoft.com/office/powerpoint/2010/main" val="32045752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6F34C1D-4A2E-D342-82AF-E9426ED9E354}" type="slidenum">
              <a:rPr lang="fr-FR" smtClean="0"/>
              <a:t>26</a:t>
            </a:fld>
            <a:endParaRPr lang="fr-FR"/>
          </a:p>
        </p:txBody>
      </p:sp>
    </p:spTree>
    <p:extLst>
      <p:ext uri="{BB962C8B-B14F-4D97-AF65-F5344CB8AC3E}">
        <p14:creationId xmlns:p14="http://schemas.microsoft.com/office/powerpoint/2010/main" val="3204575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80CEE5F-7362-EA4C-9010-4E5A231CA681}" type="datetimeFigureOut">
              <a:rPr lang="fr-FR" smtClean="0"/>
              <a:t>08/09/2020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1347365-6EC5-5746-8697-CCF14D67905F}" type="slidenum">
              <a:rPr lang="fr-FR" smtClean="0"/>
              <a:t>‹N°›</a:t>
            </a:fld>
            <a:endParaRPr lang="fr-FR"/>
          </a:p>
        </p:txBody>
      </p:sp>
    </p:spTree>
    <p:extLst>
      <p:ext uri="{BB962C8B-B14F-4D97-AF65-F5344CB8AC3E}">
        <p14:creationId xmlns:p14="http://schemas.microsoft.com/office/powerpoint/2010/main" val="1819280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80CEE5F-7362-EA4C-9010-4E5A231CA681}" type="datetimeFigureOut">
              <a:rPr lang="fr-FR" smtClean="0"/>
              <a:t>08/09/2020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1347365-6EC5-5746-8697-CCF14D67905F}" type="slidenum">
              <a:rPr lang="fr-FR" smtClean="0"/>
              <a:t>‹N°›</a:t>
            </a:fld>
            <a:endParaRPr lang="fr-FR"/>
          </a:p>
        </p:txBody>
      </p:sp>
    </p:spTree>
    <p:extLst>
      <p:ext uri="{BB962C8B-B14F-4D97-AF65-F5344CB8AC3E}">
        <p14:creationId xmlns:p14="http://schemas.microsoft.com/office/powerpoint/2010/main" val="1549228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80CEE5F-7362-EA4C-9010-4E5A231CA681}" type="datetimeFigureOut">
              <a:rPr lang="fr-FR" smtClean="0"/>
              <a:t>08/09/2020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1347365-6EC5-5746-8697-CCF14D67905F}" type="slidenum">
              <a:rPr lang="fr-FR" smtClean="0"/>
              <a:t>‹N°›</a:t>
            </a:fld>
            <a:endParaRPr lang="fr-FR"/>
          </a:p>
        </p:txBody>
      </p:sp>
    </p:spTree>
    <p:extLst>
      <p:ext uri="{BB962C8B-B14F-4D97-AF65-F5344CB8AC3E}">
        <p14:creationId xmlns:p14="http://schemas.microsoft.com/office/powerpoint/2010/main" val="2939056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80CEE5F-7362-EA4C-9010-4E5A231CA681}" type="datetimeFigureOut">
              <a:rPr lang="fr-FR" smtClean="0"/>
              <a:t>08/09/2020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1347365-6EC5-5746-8697-CCF14D67905F}" type="slidenum">
              <a:rPr lang="fr-FR" smtClean="0"/>
              <a:t>‹N°›</a:t>
            </a:fld>
            <a:endParaRPr lang="fr-FR"/>
          </a:p>
        </p:txBody>
      </p:sp>
    </p:spTree>
    <p:extLst>
      <p:ext uri="{BB962C8B-B14F-4D97-AF65-F5344CB8AC3E}">
        <p14:creationId xmlns:p14="http://schemas.microsoft.com/office/powerpoint/2010/main" val="3109098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80CEE5F-7362-EA4C-9010-4E5A231CA681}" type="datetimeFigureOut">
              <a:rPr lang="fr-FR" smtClean="0"/>
              <a:t>08/09/2020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1347365-6EC5-5746-8697-CCF14D67905F}" type="slidenum">
              <a:rPr lang="fr-FR" smtClean="0"/>
              <a:t>‹N°›</a:t>
            </a:fld>
            <a:endParaRPr lang="fr-FR"/>
          </a:p>
        </p:txBody>
      </p:sp>
    </p:spTree>
    <p:extLst>
      <p:ext uri="{BB962C8B-B14F-4D97-AF65-F5344CB8AC3E}">
        <p14:creationId xmlns:p14="http://schemas.microsoft.com/office/powerpoint/2010/main" val="949809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80CEE5F-7362-EA4C-9010-4E5A231CA681}" type="datetimeFigureOut">
              <a:rPr lang="fr-FR" smtClean="0"/>
              <a:t>08/09/2020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1347365-6EC5-5746-8697-CCF14D67905F}" type="slidenum">
              <a:rPr lang="fr-FR" smtClean="0"/>
              <a:t>‹N°›</a:t>
            </a:fld>
            <a:endParaRPr lang="fr-FR"/>
          </a:p>
        </p:txBody>
      </p:sp>
    </p:spTree>
    <p:extLst>
      <p:ext uri="{BB962C8B-B14F-4D97-AF65-F5344CB8AC3E}">
        <p14:creationId xmlns:p14="http://schemas.microsoft.com/office/powerpoint/2010/main" val="590409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80CEE5F-7362-EA4C-9010-4E5A231CA681}" type="datetimeFigureOut">
              <a:rPr lang="fr-FR" smtClean="0"/>
              <a:t>08/09/2020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1347365-6EC5-5746-8697-CCF14D67905F}" type="slidenum">
              <a:rPr lang="fr-FR" smtClean="0"/>
              <a:t>‹N°›</a:t>
            </a:fld>
            <a:endParaRPr lang="fr-FR"/>
          </a:p>
        </p:txBody>
      </p:sp>
    </p:spTree>
    <p:extLst>
      <p:ext uri="{BB962C8B-B14F-4D97-AF65-F5344CB8AC3E}">
        <p14:creationId xmlns:p14="http://schemas.microsoft.com/office/powerpoint/2010/main" val="3721439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380CEE5F-7362-EA4C-9010-4E5A231CA681}" type="datetimeFigureOut">
              <a:rPr lang="fr-FR" smtClean="0"/>
              <a:t>08/09/2020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1347365-6EC5-5746-8697-CCF14D67905F}" type="slidenum">
              <a:rPr lang="fr-FR" smtClean="0"/>
              <a:t>‹N°›</a:t>
            </a:fld>
            <a:endParaRPr lang="fr-FR"/>
          </a:p>
        </p:txBody>
      </p:sp>
    </p:spTree>
    <p:extLst>
      <p:ext uri="{BB962C8B-B14F-4D97-AF65-F5344CB8AC3E}">
        <p14:creationId xmlns:p14="http://schemas.microsoft.com/office/powerpoint/2010/main" val="549864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80CEE5F-7362-EA4C-9010-4E5A231CA681}" type="datetimeFigureOut">
              <a:rPr lang="fr-FR" smtClean="0"/>
              <a:t>08/09/2020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1347365-6EC5-5746-8697-CCF14D67905F}" type="slidenum">
              <a:rPr lang="fr-FR" smtClean="0"/>
              <a:t>‹N°›</a:t>
            </a:fld>
            <a:endParaRPr lang="fr-FR"/>
          </a:p>
        </p:txBody>
      </p:sp>
    </p:spTree>
    <p:extLst>
      <p:ext uri="{BB962C8B-B14F-4D97-AF65-F5344CB8AC3E}">
        <p14:creationId xmlns:p14="http://schemas.microsoft.com/office/powerpoint/2010/main" val="187826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80CEE5F-7362-EA4C-9010-4E5A231CA681}" type="datetimeFigureOut">
              <a:rPr lang="fr-FR" smtClean="0"/>
              <a:t>08/09/2020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1347365-6EC5-5746-8697-CCF14D67905F}" type="slidenum">
              <a:rPr lang="fr-FR" smtClean="0"/>
              <a:t>‹N°›</a:t>
            </a:fld>
            <a:endParaRPr lang="fr-FR"/>
          </a:p>
        </p:txBody>
      </p:sp>
    </p:spTree>
    <p:extLst>
      <p:ext uri="{BB962C8B-B14F-4D97-AF65-F5344CB8AC3E}">
        <p14:creationId xmlns:p14="http://schemas.microsoft.com/office/powerpoint/2010/main" val="414264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80CEE5F-7362-EA4C-9010-4E5A231CA681}" type="datetimeFigureOut">
              <a:rPr lang="fr-FR" smtClean="0"/>
              <a:t>08/09/2020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1347365-6EC5-5746-8697-CCF14D67905F}" type="slidenum">
              <a:rPr lang="fr-FR" smtClean="0"/>
              <a:t>‹N°›</a:t>
            </a:fld>
            <a:endParaRPr lang="fr-FR"/>
          </a:p>
        </p:txBody>
      </p:sp>
    </p:spTree>
    <p:extLst>
      <p:ext uri="{BB962C8B-B14F-4D97-AF65-F5344CB8AC3E}">
        <p14:creationId xmlns:p14="http://schemas.microsoft.com/office/powerpoint/2010/main" val="496306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0CEE5F-7362-EA4C-9010-4E5A231CA681}" type="datetimeFigureOut">
              <a:rPr lang="fr-FR" smtClean="0"/>
              <a:t>08/09/2020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347365-6EC5-5746-8697-CCF14D67905F}" type="slidenum">
              <a:rPr lang="fr-FR" smtClean="0"/>
              <a:t>‹N°›</a:t>
            </a:fld>
            <a:endParaRPr lang="fr-FR"/>
          </a:p>
        </p:txBody>
      </p:sp>
    </p:spTree>
    <p:extLst>
      <p:ext uri="{BB962C8B-B14F-4D97-AF65-F5344CB8AC3E}">
        <p14:creationId xmlns:p14="http://schemas.microsoft.com/office/powerpoint/2010/main" val="3964170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grezka@lipn.univ-paris13.fr"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oodle.univ-paris8.fr/moodl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ufr-sdl.univ-paris8.fr/Reversion-Licence"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ufr-sdl.univ-paris8.fr/Espace-info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399523"/>
            <a:ext cx="7772400" cy="3462763"/>
          </a:xfrm>
        </p:spPr>
        <p:txBody>
          <a:bodyPr>
            <a:normAutofit/>
          </a:bodyPr>
          <a:lstStyle/>
          <a:p>
            <a:r>
              <a:rPr lang="fr-FR" b="1" dirty="0" smtClean="0"/>
              <a:t>Forum de </a:t>
            </a:r>
            <a:r>
              <a:rPr lang="fr-FR" b="1" smtClean="0"/>
              <a:t>rentrée 2019-2020</a:t>
            </a:r>
            <a:r>
              <a:rPr lang="fr-FR" b="1" dirty="0" smtClean="0"/>
              <a:t/>
            </a:r>
            <a:br>
              <a:rPr lang="fr-FR" b="1" dirty="0" smtClean="0"/>
            </a:br>
            <a:r>
              <a:rPr lang="fr-FR" b="1" i="1" dirty="0" smtClean="0"/>
              <a:t>UFR de Sciences du Langage</a:t>
            </a:r>
            <a:br>
              <a:rPr lang="fr-FR" b="1" i="1" dirty="0" smtClean="0"/>
            </a:br>
            <a:r>
              <a:rPr lang="fr-FR" b="1" dirty="0" smtClean="0"/>
              <a:t/>
            </a:r>
            <a:br>
              <a:rPr lang="fr-FR" b="1" dirty="0" smtClean="0"/>
            </a:br>
            <a:r>
              <a:rPr lang="fr-FR" b="1" dirty="0" smtClean="0">
                <a:solidFill>
                  <a:srgbClr val="0000FF"/>
                </a:solidFill>
              </a:rPr>
              <a:t>Licence de Sciences du langage</a:t>
            </a:r>
            <a:br>
              <a:rPr lang="fr-FR" b="1" dirty="0" smtClean="0">
                <a:solidFill>
                  <a:srgbClr val="0000FF"/>
                </a:solidFill>
              </a:rPr>
            </a:br>
            <a:r>
              <a:rPr lang="fr-FR" b="1" dirty="0" smtClean="0">
                <a:solidFill>
                  <a:srgbClr val="0000FF"/>
                </a:solidFill>
              </a:rPr>
              <a:t>L2 et L3</a:t>
            </a:r>
            <a:endParaRPr lang="fr-FR" b="1" dirty="0">
              <a:solidFill>
                <a:srgbClr val="0000FF"/>
              </a:solidFill>
            </a:endParaRPr>
          </a:p>
        </p:txBody>
      </p:sp>
      <p:sp>
        <p:nvSpPr>
          <p:cNvPr id="3" name="Sous-titre 2"/>
          <p:cNvSpPr>
            <a:spLocks noGrp="1"/>
          </p:cNvSpPr>
          <p:nvPr>
            <p:ph type="subTitle" idx="1"/>
          </p:nvPr>
        </p:nvSpPr>
        <p:spPr>
          <a:xfrm>
            <a:off x="1371600" y="4257642"/>
            <a:ext cx="6400800" cy="1752600"/>
          </a:xfrm>
        </p:spPr>
        <p:txBody>
          <a:bodyPr>
            <a:normAutofit/>
          </a:bodyPr>
          <a:lstStyle/>
          <a:p>
            <a:endParaRPr lang="fr-FR" dirty="0" smtClean="0"/>
          </a:p>
          <a:p>
            <a:pPr algn="l"/>
            <a:endParaRPr lang="fr-FR" dirty="0" smtClean="0"/>
          </a:p>
          <a:p>
            <a:r>
              <a:rPr lang="fr-FR" b="1" smtClean="0"/>
              <a:t>Lundi 09 septembre 2019</a:t>
            </a:r>
            <a:endParaRPr lang="fr-FR" b="1" dirty="0" smtClean="0"/>
          </a:p>
        </p:txBody>
      </p:sp>
    </p:spTree>
    <p:extLst>
      <p:ext uri="{BB962C8B-B14F-4D97-AF65-F5344CB8AC3E}">
        <p14:creationId xmlns:p14="http://schemas.microsoft.com/office/powerpoint/2010/main" val="24002462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0000FF"/>
                </a:solidFill>
              </a:rPr>
              <a:t>UFR SDL : Licence SDL</a:t>
            </a:r>
            <a:endParaRPr lang="fr-FR" b="1" dirty="0">
              <a:solidFill>
                <a:srgbClr val="0000FF"/>
              </a:solidFill>
            </a:endParaRPr>
          </a:p>
        </p:txBody>
      </p:sp>
      <p:sp>
        <p:nvSpPr>
          <p:cNvPr id="3" name="Espace réservé du contenu 2"/>
          <p:cNvSpPr>
            <a:spLocks noGrp="1"/>
          </p:cNvSpPr>
          <p:nvPr>
            <p:ph idx="1"/>
          </p:nvPr>
        </p:nvSpPr>
        <p:spPr>
          <a:xfrm>
            <a:off x="457200" y="1600200"/>
            <a:ext cx="8229600" cy="4989689"/>
          </a:xfrm>
        </p:spPr>
        <p:txBody>
          <a:bodyPr>
            <a:normAutofit fontScale="40000" lnSpcReduction="20000"/>
          </a:bodyPr>
          <a:lstStyle/>
          <a:p>
            <a:pPr marL="0" indent="0">
              <a:buNone/>
            </a:pPr>
            <a:r>
              <a:rPr lang="fr-FR" b="1" dirty="0" smtClean="0"/>
              <a:t> </a:t>
            </a:r>
            <a:endParaRPr lang="fr-FR" sz="9000" b="1" dirty="0" smtClean="0"/>
          </a:p>
          <a:p>
            <a:pPr marL="0" indent="0">
              <a:buNone/>
            </a:pPr>
            <a:r>
              <a:rPr lang="fr-FR" sz="8600" b="1" i="1" dirty="0" smtClean="0"/>
              <a:t>Responsables pédagogiques : </a:t>
            </a:r>
          </a:p>
          <a:p>
            <a:pPr marL="0" indent="0">
              <a:buNone/>
            </a:pPr>
            <a:r>
              <a:rPr lang="fr-FR" sz="8600" dirty="0" err="1" smtClean="0"/>
              <a:t>Noam</a:t>
            </a:r>
            <a:r>
              <a:rPr lang="fr-FR" sz="8600" dirty="0" smtClean="0"/>
              <a:t> FAUST</a:t>
            </a:r>
          </a:p>
          <a:p>
            <a:pPr marL="0" indent="0" algn="ctr">
              <a:buNone/>
            </a:pPr>
            <a:endParaRPr lang="fr-CA" sz="8600" b="1" dirty="0" smtClean="0"/>
          </a:p>
          <a:p>
            <a:pPr marL="0" indent="0">
              <a:buNone/>
            </a:pPr>
            <a:r>
              <a:rPr lang="fr-FR" sz="8600" b="1" i="1" dirty="0" smtClean="0"/>
              <a:t>Directeurs d’études </a:t>
            </a:r>
            <a:r>
              <a:rPr lang="fr-FR" sz="8600" b="1" i="1" dirty="0"/>
              <a:t>: </a:t>
            </a:r>
          </a:p>
          <a:p>
            <a:pPr marL="0" indent="0">
              <a:buNone/>
            </a:pPr>
            <a:r>
              <a:rPr lang="fr-CA" sz="8600" dirty="0" smtClean="0"/>
              <a:t>L2: </a:t>
            </a:r>
            <a:r>
              <a:rPr lang="fr-CA" sz="8600" dirty="0" err="1" smtClean="0"/>
              <a:t>Ivani</a:t>
            </a:r>
            <a:r>
              <a:rPr lang="fr-CA" sz="8600" dirty="0" smtClean="0"/>
              <a:t> FUSELLIER</a:t>
            </a:r>
            <a:endParaRPr lang="fr-FR" sz="8600" dirty="0" smtClean="0"/>
          </a:p>
          <a:p>
            <a:pPr marL="0" indent="0">
              <a:buNone/>
            </a:pPr>
            <a:r>
              <a:rPr lang="fr-FR" sz="8600" dirty="0" smtClean="0"/>
              <a:t>L3: </a:t>
            </a:r>
            <a:r>
              <a:rPr lang="fr-FR" sz="8600" dirty="0" err="1" smtClean="0"/>
              <a:t>Noam</a:t>
            </a:r>
            <a:r>
              <a:rPr lang="fr-FR" sz="8600" dirty="0" smtClean="0"/>
              <a:t> </a:t>
            </a:r>
            <a:r>
              <a:rPr lang="fr-FR" sz="8600" dirty="0"/>
              <a:t>FAUST</a:t>
            </a:r>
          </a:p>
          <a:p>
            <a:pPr marL="0" indent="0" algn="ctr">
              <a:buNone/>
            </a:pPr>
            <a:endParaRPr lang="fr-FR" sz="8600" b="1" dirty="0"/>
          </a:p>
          <a:p>
            <a:pPr marL="0" indent="0">
              <a:buNone/>
            </a:pPr>
            <a:r>
              <a:rPr lang="fr-FR" sz="8600" b="1" dirty="0"/>
              <a:t>1</a:t>
            </a:r>
            <a:r>
              <a:rPr lang="fr-FR" sz="8600" b="1" dirty="0" smtClean="0"/>
              <a:t> tutrice étudiante :</a:t>
            </a:r>
          </a:p>
          <a:p>
            <a:pPr marL="0" indent="0">
              <a:buNone/>
            </a:pPr>
            <a:r>
              <a:rPr lang="fr-FR" sz="8000" dirty="0"/>
              <a:t>Mélissa ROUABHI</a:t>
            </a:r>
            <a:endParaRPr lang="fr-FR" sz="8000" dirty="0" smtClean="0"/>
          </a:p>
        </p:txBody>
      </p:sp>
    </p:spTree>
    <p:extLst>
      <p:ext uri="{BB962C8B-B14F-4D97-AF65-F5344CB8AC3E}">
        <p14:creationId xmlns:p14="http://schemas.microsoft.com/office/powerpoint/2010/main" val="10286541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09538"/>
            <a:ext cx="8229600" cy="830262"/>
          </a:xfrm>
        </p:spPr>
        <p:txBody>
          <a:bodyPr/>
          <a:lstStyle/>
          <a:p>
            <a:r>
              <a:rPr lang="fr-FR" b="1" dirty="0" smtClean="0">
                <a:solidFill>
                  <a:srgbClr val="0000FF"/>
                </a:solidFill>
              </a:rPr>
              <a:t>UFR SDL : 3 départements</a:t>
            </a:r>
            <a:endParaRPr lang="fr-FR" b="1" dirty="0">
              <a:solidFill>
                <a:srgbClr val="0000FF"/>
              </a:solidFill>
            </a:endParaRPr>
          </a:p>
        </p:txBody>
      </p:sp>
      <p:sp>
        <p:nvSpPr>
          <p:cNvPr id="3" name="Espace réservé du contenu 2"/>
          <p:cNvSpPr>
            <a:spLocks noGrp="1"/>
          </p:cNvSpPr>
          <p:nvPr>
            <p:ph idx="1"/>
          </p:nvPr>
        </p:nvSpPr>
        <p:spPr>
          <a:xfrm>
            <a:off x="457200" y="939800"/>
            <a:ext cx="8229600" cy="5829300"/>
          </a:xfrm>
        </p:spPr>
        <p:txBody>
          <a:bodyPr>
            <a:normAutofit lnSpcReduction="10000"/>
          </a:bodyPr>
          <a:lstStyle/>
          <a:p>
            <a:pPr marL="0" indent="0">
              <a:buNone/>
            </a:pPr>
            <a:r>
              <a:rPr lang="fr-FR" b="1" dirty="0" smtClean="0"/>
              <a:t> </a:t>
            </a:r>
            <a:endParaRPr lang="fr-FR" dirty="0" smtClean="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smtClean="0"/>
          </a:p>
          <a:p>
            <a:pPr marL="0" indent="0">
              <a:buNone/>
            </a:pPr>
            <a:r>
              <a:rPr lang="fr-FR" sz="2000" dirty="0" smtClean="0"/>
              <a:t>     </a:t>
            </a:r>
            <a:r>
              <a:rPr lang="fr-FR" sz="2000" b="1" dirty="0" smtClean="0"/>
              <a:t>   </a:t>
            </a:r>
          </a:p>
          <a:p>
            <a:pPr marL="0" indent="0">
              <a:buNone/>
            </a:pPr>
            <a:endParaRPr lang="fr-FR" sz="2000" b="1" dirty="0" smtClean="0"/>
          </a:p>
          <a:p>
            <a:pPr marL="0" indent="0" algn="ctr">
              <a:buNone/>
            </a:pPr>
            <a:endParaRPr lang="fr-FR" sz="2400" b="1" dirty="0" smtClean="0"/>
          </a:p>
          <a:p>
            <a:pPr marL="0" indent="0" algn="ctr">
              <a:buNone/>
            </a:pPr>
            <a:endParaRPr lang="fr-FR" sz="2400" b="1" dirty="0"/>
          </a:p>
          <a:p>
            <a:pPr marL="0" indent="0" algn="ctr">
              <a:buNone/>
            </a:pPr>
            <a:endParaRPr lang="fr-FR" sz="2400" b="1" dirty="0" smtClean="0"/>
          </a:p>
          <a:p>
            <a:pPr marL="0" indent="0" algn="ctr">
              <a:buNone/>
            </a:pPr>
            <a:endParaRPr lang="fr-FR" sz="2400" b="1" dirty="0" smtClean="0"/>
          </a:p>
          <a:p>
            <a:pPr marL="0" indent="0" algn="ctr">
              <a:buNone/>
            </a:pPr>
            <a:r>
              <a:rPr lang="fr-FR" sz="2400" b="1" dirty="0" smtClean="0"/>
              <a:t>± 400 étudiants</a:t>
            </a:r>
          </a:p>
          <a:p>
            <a:pPr marL="0" indent="0" algn="ctr">
              <a:buNone/>
            </a:pPr>
            <a:r>
              <a:rPr lang="fr-FR" sz="2400" b="1" dirty="0" smtClean="0"/>
              <a:t>Une cinquantaine d’enseignants (titulaires ou chargés de cours</a:t>
            </a:r>
            <a:r>
              <a:rPr lang="fr-FR" sz="2400" b="1" dirty="0"/>
              <a:t>)</a:t>
            </a:r>
            <a:endParaRPr lang="fr-FR" sz="2000" b="1" dirty="0" smtClean="0"/>
          </a:p>
          <a:p>
            <a:pPr marL="0" indent="0">
              <a:buNone/>
            </a:pPr>
            <a:endParaRPr lang="fr-FR" sz="2000" b="1" dirty="0"/>
          </a:p>
        </p:txBody>
      </p:sp>
      <p:sp>
        <p:nvSpPr>
          <p:cNvPr id="4" name="Rectangle 3"/>
          <p:cNvSpPr>
            <a:spLocks noChangeAspect="1"/>
          </p:cNvSpPr>
          <p:nvPr/>
        </p:nvSpPr>
        <p:spPr>
          <a:xfrm>
            <a:off x="708023" y="2701099"/>
            <a:ext cx="2317752" cy="245603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2400" b="1" dirty="0" smtClean="0"/>
              <a:t>Département </a:t>
            </a:r>
          </a:p>
          <a:p>
            <a:pPr algn="ctr"/>
            <a:r>
              <a:rPr lang="fr-FR" sz="2400" b="1" i="1" dirty="0" smtClean="0"/>
              <a:t>Linguistique  Générale</a:t>
            </a:r>
          </a:p>
          <a:p>
            <a:pPr algn="ctr"/>
            <a:endParaRPr lang="fr-FR" sz="2400" b="1" i="1" dirty="0" smtClean="0"/>
          </a:p>
          <a:p>
            <a:pPr algn="ctr"/>
            <a:r>
              <a:rPr lang="fr-FR" b="1" dirty="0" smtClean="0"/>
              <a:t>(</a:t>
            </a:r>
            <a:r>
              <a:rPr lang="fr-FR" b="1" dirty="0" err="1" smtClean="0"/>
              <a:t>resp</a:t>
            </a:r>
            <a:r>
              <a:rPr lang="fr-FR" b="1" dirty="0" smtClean="0"/>
              <a:t>. Claire </a:t>
            </a:r>
            <a:r>
              <a:rPr lang="fr-FR" b="1" dirty="0" err="1" smtClean="0"/>
              <a:t>Beyssade</a:t>
            </a:r>
            <a:r>
              <a:rPr lang="fr-FR" b="1" dirty="0" smtClean="0"/>
              <a:t>)</a:t>
            </a:r>
            <a:endParaRPr lang="fr-FR" b="1" dirty="0"/>
          </a:p>
        </p:txBody>
      </p:sp>
      <p:sp>
        <p:nvSpPr>
          <p:cNvPr id="5" name="Rectangle 4"/>
          <p:cNvSpPr/>
          <p:nvPr/>
        </p:nvSpPr>
        <p:spPr>
          <a:xfrm>
            <a:off x="3460750" y="1126299"/>
            <a:ext cx="2317750" cy="245603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2400" b="1" dirty="0" smtClean="0"/>
              <a:t>Département </a:t>
            </a:r>
            <a:r>
              <a:rPr lang="fr-FR" sz="2400" b="1" i="1" dirty="0" smtClean="0"/>
              <a:t>Didactique et Acquisition des Langues</a:t>
            </a:r>
          </a:p>
          <a:p>
            <a:pPr algn="ctr"/>
            <a:endParaRPr lang="fr-FR" sz="2400" b="1" i="1" dirty="0" smtClean="0"/>
          </a:p>
          <a:p>
            <a:pPr algn="ctr"/>
            <a:r>
              <a:rPr lang="fr-FR" b="1" dirty="0" smtClean="0">
                <a:solidFill>
                  <a:srgbClr val="FFFFFF"/>
                </a:solidFill>
              </a:rPr>
              <a:t>(</a:t>
            </a:r>
            <a:r>
              <a:rPr lang="fr-FR" b="1" dirty="0" err="1" smtClean="0">
                <a:solidFill>
                  <a:srgbClr val="FFFFFF"/>
                </a:solidFill>
              </a:rPr>
              <a:t>resp</a:t>
            </a:r>
            <a:r>
              <a:rPr lang="fr-FR" b="1" dirty="0">
                <a:solidFill>
                  <a:srgbClr val="FFFFFF"/>
                </a:solidFill>
              </a:rPr>
              <a:t>.</a:t>
            </a:r>
            <a:r>
              <a:rPr lang="fr-FR" b="1" dirty="0" smtClean="0">
                <a:solidFill>
                  <a:srgbClr val="FFFFFF"/>
                </a:solidFill>
              </a:rPr>
              <a:t> </a:t>
            </a:r>
            <a:r>
              <a:rPr lang="fr-FR" b="1" dirty="0" err="1" smtClean="0">
                <a:solidFill>
                  <a:srgbClr val="FFFFFF"/>
                </a:solidFill>
              </a:rPr>
              <a:t>Saveria</a:t>
            </a:r>
            <a:r>
              <a:rPr lang="fr-FR" b="1" dirty="0" smtClean="0">
                <a:solidFill>
                  <a:srgbClr val="FFFFFF"/>
                </a:solidFill>
              </a:rPr>
              <a:t> Colonna)</a:t>
            </a:r>
            <a:endParaRPr lang="fr-FR" b="1" dirty="0">
              <a:solidFill>
                <a:srgbClr val="FFFFFF"/>
              </a:solidFill>
            </a:endParaRPr>
          </a:p>
        </p:txBody>
      </p:sp>
      <p:sp>
        <p:nvSpPr>
          <p:cNvPr id="6" name="Rectangle 5"/>
          <p:cNvSpPr/>
          <p:nvPr/>
        </p:nvSpPr>
        <p:spPr>
          <a:xfrm>
            <a:off x="6191249" y="2637599"/>
            <a:ext cx="2371738" cy="245603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2400" b="1" dirty="0" smtClean="0"/>
              <a:t>Département </a:t>
            </a:r>
            <a:r>
              <a:rPr lang="fr-FR" sz="2400" b="1" i="1" dirty="0" smtClean="0"/>
              <a:t>Linguistique des Langues des Signes</a:t>
            </a:r>
          </a:p>
          <a:p>
            <a:pPr algn="ctr"/>
            <a:endParaRPr lang="fr-FR" sz="2400" b="1" i="1" dirty="0" smtClean="0"/>
          </a:p>
          <a:p>
            <a:pPr algn="ctr"/>
            <a:r>
              <a:rPr lang="fr-FR" b="1" dirty="0" smtClean="0"/>
              <a:t>(</a:t>
            </a:r>
            <a:r>
              <a:rPr lang="fr-FR" b="1" dirty="0" err="1" smtClean="0"/>
              <a:t>resp</a:t>
            </a:r>
            <a:r>
              <a:rPr lang="fr-FR" b="1" dirty="0" smtClean="0"/>
              <a:t>. Yann Cantin)</a:t>
            </a:r>
            <a:endParaRPr lang="fr-FR" b="1" dirty="0"/>
          </a:p>
        </p:txBody>
      </p:sp>
    </p:spTree>
    <p:extLst>
      <p:ext uri="{BB962C8B-B14F-4D97-AF65-F5344CB8AC3E}">
        <p14:creationId xmlns:p14="http://schemas.microsoft.com/office/powerpoint/2010/main" val="29383382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44500"/>
            <a:ext cx="8229600" cy="6024563"/>
          </a:xfrm>
        </p:spPr>
        <p:txBody>
          <a:bodyPr>
            <a:normAutofit lnSpcReduction="10000"/>
          </a:bodyPr>
          <a:lstStyle/>
          <a:p>
            <a:pPr marL="0" indent="0" algn="ctr">
              <a:lnSpc>
                <a:spcPct val="110000"/>
              </a:lnSpc>
              <a:spcBef>
                <a:spcPts val="0"/>
              </a:spcBef>
              <a:buNone/>
            </a:pPr>
            <a:r>
              <a:rPr lang="fr-FR" b="1" dirty="0"/>
              <a:t>A partir de </a:t>
            </a:r>
            <a:r>
              <a:rPr lang="fr-FR" b="1" dirty="0" smtClean="0"/>
              <a:t>L1S2, L2, </a:t>
            </a:r>
            <a:r>
              <a:rPr lang="fr-FR" b="1" dirty="0"/>
              <a:t>les étudiants choisissent </a:t>
            </a:r>
            <a:endParaRPr lang="fr-FR" b="1" dirty="0" smtClean="0"/>
          </a:p>
          <a:p>
            <a:pPr marL="0" indent="0">
              <a:lnSpc>
                <a:spcPct val="110000"/>
              </a:lnSpc>
              <a:spcBef>
                <a:spcPts val="0"/>
              </a:spcBef>
              <a:buNone/>
            </a:pPr>
            <a:r>
              <a:rPr lang="fr-FR" b="1" dirty="0" smtClean="0">
                <a:solidFill>
                  <a:schemeClr val="accent1"/>
                </a:solidFill>
              </a:rPr>
              <a:t>une </a:t>
            </a:r>
            <a:r>
              <a:rPr lang="fr-FR" b="1" dirty="0">
                <a:solidFill>
                  <a:schemeClr val="accent1"/>
                </a:solidFill>
              </a:rPr>
              <a:t>spécialisation </a:t>
            </a:r>
            <a:r>
              <a:rPr lang="fr-FR" b="1" dirty="0" smtClean="0">
                <a:solidFill>
                  <a:schemeClr val="accent1"/>
                </a:solidFill>
              </a:rPr>
              <a:t>: </a:t>
            </a:r>
            <a:r>
              <a:rPr lang="fr-FR" dirty="0">
                <a:solidFill>
                  <a:schemeClr val="accent1"/>
                </a:solidFill>
              </a:rPr>
              <a:t/>
            </a:r>
            <a:br>
              <a:rPr lang="fr-FR" dirty="0">
                <a:solidFill>
                  <a:schemeClr val="accent1"/>
                </a:solidFill>
              </a:rPr>
            </a:br>
            <a:r>
              <a:rPr lang="fr-FR" dirty="0"/>
              <a:t> </a:t>
            </a:r>
            <a:r>
              <a:rPr lang="fr-FR" dirty="0" smtClean="0"/>
              <a:t>- Linguistique, acquisition </a:t>
            </a:r>
            <a:r>
              <a:rPr lang="fr-FR" dirty="0"/>
              <a:t>et </a:t>
            </a:r>
            <a:r>
              <a:rPr lang="fr-FR" dirty="0" smtClean="0"/>
              <a:t>psycholinguistique</a:t>
            </a:r>
          </a:p>
          <a:p>
            <a:pPr marL="0" indent="0">
              <a:lnSpc>
                <a:spcPct val="110000"/>
              </a:lnSpc>
              <a:spcBef>
                <a:spcPts val="0"/>
              </a:spcBef>
              <a:buNone/>
            </a:pPr>
            <a:r>
              <a:rPr lang="fr-FR" dirty="0" smtClean="0"/>
              <a:t> - Linguistique des langues des signes</a:t>
            </a:r>
            <a:r>
              <a:rPr lang="fr-FR" dirty="0"/>
              <a:t/>
            </a:r>
            <a:br>
              <a:rPr lang="fr-FR" dirty="0"/>
            </a:br>
            <a:r>
              <a:rPr lang="fr-FR" dirty="0" smtClean="0"/>
              <a:t>							</a:t>
            </a:r>
            <a:r>
              <a:rPr lang="fr-FR" dirty="0" smtClean="0">
                <a:solidFill>
                  <a:srgbClr val="4F81BD"/>
                </a:solidFill>
              </a:rPr>
              <a:t>+ </a:t>
            </a:r>
          </a:p>
          <a:p>
            <a:pPr marL="0" indent="0">
              <a:lnSpc>
                <a:spcPct val="110000"/>
              </a:lnSpc>
              <a:spcBef>
                <a:spcPts val="0"/>
              </a:spcBef>
              <a:buNone/>
            </a:pPr>
            <a:r>
              <a:rPr lang="fr-FR" b="1" dirty="0" smtClean="0">
                <a:solidFill>
                  <a:srgbClr val="4F81BD"/>
                </a:solidFill>
              </a:rPr>
              <a:t>une mineure : </a:t>
            </a:r>
          </a:p>
          <a:p>
            <a:pPr marL="0" indent="0">
              <a:lnSpc>
                <a:spcPct val="110000"/>
              </a:lnSpc>
              <a:spcBef>
                <a:spcPts val="0"/>
              </a:spcBef>
              <a:buNone/>
            </a:pPr>
            <a:r>
              <a:rPr lang="fr-FR" b="1" dirty="0">
                <a:solidFill>
                  <a:srgbClr val="660066"/>
                </a:solidFill>
              </a:rPr>
              <a:t> </a:t>
            </a:r>
            <a:r>
              <a:rPr lang="fr-FR" dirty="0" smtClean="0"/>
              <a:t>- Architecture des langues		</a:t>
            </a:r>
            <a:r>
              <a:rPr lang="fr-FR" dirty="0" smtClean="0">
                <a:solidFill>
                  <a:srgbClr val="4F81BD"/>
                </a:solidFill>
              </a:rPr>
              <a:t>ou</a:t>
            </a:r>
          </a:p>
          <a:p>
            <a:pPr marL="0" indent="0">
              <a:lnSpc>
                <a:spcPct val="110000"/>
              </a:lnSpc>
              <a:spcBef>
                <a:spcPts val="0"/>
              </a:spcBef>
              <a:buNone/>
            </a:pPr>
            <a:r>
              <a:rPr lang="fr-FR" dirty="0"/>
              <a:t> </a:t>
            </a:r>
            <a:r>
              <a:rPr lang="fr-FR" dirty="0" smtClean="0"/>
              <a:t>- Français langue </a:t>
            </a:r>
            <a:r>
              <a:rPr lang="fr-FR" dirty="0"/>
              <a:t>é</a:t>
            </a:r>
            <a:r>
              <a:rPr lang="fr-FR" dirty="0" smtClean="0"/>
              <a:t>trangère		</a:t>
            </a:r>
            <a:r>
              <a:rPr lang="fr-FR" dirty="0" smtClean="0">
                <a:solidFill>
                  <a:srgbClr val="4F81BD"/>
                </a:solidFill>
              </a:rPr>
              <a:t>ou</a:t>
            </a:r>
          </a:p>
          <a:p>
            <a:pPr marL="0" indent="0">
              <a:lnSpc>
                <a:spcPct val="110000"/>
              </a:lnSpc>
              <a:spcBef>
                <a:spcPts val="0"/>
              </a:spcBef>
              <a:buNone/>
            </a:pPr>
            <a:r>
              <a:rPr lang="fr-CA" dirty="0">
                <a:solidFill>
                  <a:srgbClr val="4F81BD"/>
                </a:solidFill>
              </a:rPr>
              <a:t> </a:t>
            </a:r>
            <a:r>
              <a:rPr lang="fr-FR" dirty="0"/>
              <a:t>- </a:t>
            </a:r>
            <a:r>
              <a:rPr lang="fr-FR" dirty="0" smtClean="0"/>
              <a:t>Études sourdes		</a:t>
            </a:r>
            <a:r>
              <a:rPr lang="fr-FR" dirty="0"/>
              <a:t>		</a:t>
            </a:r>
            <a:r>
              <a:rPr lang="fr-FR" dirty="0" smtClean="0"/>
              <a:t>	</a:t>
            </a:r>
            <a:r>
              <a:rPr lang="fr-FR" dirty="0" smtClean="0">
                <a:solidFill>
                  <a:srgbClr val="4F81BD"/>
                </a:solidFill>
              </a:rPr>
              <a:t>ou</a:t>
            </a:r>
            <a:r>
              <a:rPr lang="fr-CA" dirty="0" smtClean="0">
                <a:solidFill>
                  <a:srgbClr val="4F81BD"/>
                </a:solidFill>
              </a:rPr>
              <a:t>  </a:t>
            </a:r>
            <a:endParaRPr lang="fr-FR" dirty="0" smtClean="0">
              <a:solidFill>
                <a:srgbClr val="4F81BD"/>
              </a:solidFill>
            </a:endParaRPr>
          </a:p>
          <a:p>
            <a:pPr marL="0" indent="0">
              <a:lnSpc>
                <a:spcPct val="110000"/>
              </a:lnSpc>
              <a:spcBef>
                <a:spcPts val="0"/>
              </a:spcBef>
              <a:buNone/>
            </a:pPr>
            <a:r>
              <a:rPr lang="fr-FR" dirty="0" smtClean="0"/>
              <a:t> - Mineure externe</a:t>
            </a:r>
          </a:p>
          <a:p>
            <a:pPr marL="0" indent="0">
              <a:lnSpc>
                <a:spcPct val="110000"/>
              </a:lnSpc>
              <a:spcBef>
                <a:spcPts val="0"/>
              </a:spcBef>
              <a:buNone/>
            </a:pPr>
            <a:endParaRPr lang="fr-FR" dirty="0" smtClean="0"/>
          </a:p>
          <a:p>
            <a:pPr marL="0" indent="0">
              <a:lnSpc>
                <a:spcPct val="110000"/>
              </a:lnSpc>
              <a:spcBef>
                <a:spcPts val="0"/>
              </a:spcBef>
              <a:buNone/>
            </a:pPr>
            <a:r>
              <a:rPr lang="fr-FR" dirty="0" smtClean="0">
                <a:solidFill>
                  <a:srgbClr val="4F81BD"/>
                </a:solidFill>
              </a:rPr>
              <a:t> </a:t>
            </a:r>
            <a:r>
              <a:rPr lang="fr-FR" b="1" dirty="0" smtClean="0">
                <a:solidFill>
                  <a:srgbClr val="4F81BD"/>
                </a:solidFill>
                <a:latin typeface="Wingdings"/>
                <a:ea typeface="Wingdings"/>
                <a:cs typeface="Wingdings"/>
                <a:sym typeface="Wingdings"/>
              </a:rPr>
              <a:t> </a:t>
            </a:r>
            <a:r>
              <a:rPr lang="fr-FR" b="1" dirty="0" smtClean="0">
                <a:solidFill>
                  <a:srgbClr val="4F81BD"/>
                </a:solidFill>
                <a:sym typeface="Wingdings"/>
              </a:rPr>
              <a:t>plusieurs</a:t>
            </a:r>
            <a:r>
              <a:rPr lang="fr-FR" b="1" dirty="0" smtClean="0">
                <a:solidFill>
                  <a:srgbClr val="4F81BD"/>
                </a:solidFill>
              </a:rPr>
              <a:t> parcours possibles</a:t>
            </a:r>
            <a:endParaRPr lang="fr-FR" b="1" dirty="0">
              <a:solidFill>
                <a:srgbClr val="4F81BD"/>
              </a:solidFill>
            </a:endParaRPr>
          </a:p>
        </p:txBody>
      </p:sp>
    </p:spTree>
    <p:extLst>
      <p:ext uri="{BB962C8B-B14F-4D97-AF65-F5344CB8AC3E}">
        <p14:creationId xmlns:p14="http://schemas.microsoft.com/office/powerpoint/2010/main" val="8641851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119641" cy="836532"/>
          </a:xfrm>
        </p:spPr>
        <p:txBody>
          <a:bodyPr/>
          <a:lstStyle/>
          <a:p>
            <a:r>
              <a:rPr lang="fr-FR" b="1" dirty="0" smtClean="0">
                <a:solidFill>
                  <a:srgbClr val="0432FF"/>
                </a:solidFill>
              </a:rPr>
              <a:t>Modalités </a:t>
            </a:r>
            <a:r>
              <a:rPr lang="fr-FR" b="1" dirty="0" smtClean="0">
                <a:solidFill>
                  <a:srgbClr val="0432FF"/>
                </a:solidFill>
              </a:rPr>
              <a:t>du cours</a:t>
            </a:r>
            <a:endParaRPr lang="fr-FR" dirty="0">
              <a:solidFill>
                <a:srgbClr val="0432FF"/>
              </a:solidFill>
            </a:endParaRPr>
          </a:p>
        </p:txBody>
      </p:sp>
      <p:sp>
        <p:nvSpPr>
          <p:cNvPr id="3" name="Espace réservé du contenu 2"/>
          <p:cNvSpPr>
            <a:spLocks noGrp="1"/>
          </p:cNvSpPr>
          <p:nvPr>
            <p:ph idx="1"/>
          </p:nvPr>
        </p:nvSpPr>
        <p:spPr>
          <a:xfrm>
            <a:off x="457200" y="1111170"/>
            <a:ext cx="8229600" cy="5014993"/>
          </a:xfrm>
        </p:spPr>
        <p:txBody>
          <a:bodyPr>
            <a:noAutofit/>
          </a:bodyPr>
          <a:lstStyle/>
          <a:p>
            <a:pPr algn="just">
              <a:lnSpc>
                <a:spcPct val="120000"/>
              </a:lnSpc>
            </a:pPr>
            <a:r>
              <a:rPr lang="fr-FR" sz="2400" dirty="0" smtClean="0"/>
              <a:t>Le statut présentiel/à distance du cours peut changer de semaine en semaine!</a:t>
            </a:r>
          </a:p>
          <a:p>
            <a:pPr algn="just">
              <a:lnSpc>
                <a:spcPct val="120000"/>
              </a:lnSpc>
            </a:pPr>
            <a:r>
              <a:rPr lang="fr-CA" sz="2400" dirty="0" smtClean="0"/>
              <a:t>Nous avons demandé aux enseignants d’informer les étudiants au moins en mettant à jour les informations sur le planning de la semaine.</a:t>
            </a:r>
            <a:endParaRPr lang="fr-FR" sz="2400" dirty="0" smtClean="0"/>
          </a:p>
          <a:p>
            <a:pPr algn="just">
              <a:lnSpc>
                <a:spcPct val="120000"/>
              </a:lnSpc>
            </a:pPr>
            <a:endParaRPr lang="fr-FR" sz="1600" i="1" dirty="0"/>
          </a:p>
        </p:txBody>
      </p:sp>
    </p:spTree>
    <p:extLst>
      <p:ext uri="{BB962C8B-B14F-4D97-AF65-F5344CB8AC3E}">
        <p14:creationId xmlns:p14="http://schemas.microsoft.com/office/powerpoint/2010/main" val="6801170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119641" cy="836532"/>
          </a:xfrm>
        </p:spPr>
        <p:txBody>
          <a:bodyPr/>
          <a:lstStyle/>
          <a:p>
            <a:r>
              <a:rPr lang="fr-FR" b="1" dirty="0" smtClean="0">
                <a:solidFill>
                  <a:srgbClr val="0432FF"/>
                </a:solidFill>
              </a:rPr>
              <a:t>Modalités de contrôle</a:t>
            </a:r>
            <a:endParaRPr lang="fr-FR" dirty="0">
              <a:solidFill>
                <a:srgbClr val="0432FF"/>
              </a:solidFill>
            </a:endParaRPr>
          </a:p>
        </p:txBody>
      </p:sp>
      <p:sp>
        <p:nvSpPr>
          <p:cNvPr id="3" name="Espace réservé du contenu 2"/>
          <p:cNvSpPr>
            <a:spLocks noGrp="1"/>
          </p:cNvSpPr>
          <p:nvPr>
            <p:ph idx="1"/>
          </p:nvPr>
        </p:nvSpPr>
        <p:spPr>
          <a:xfrm>
            <a:off x="457200" y="1111170"/>
            <a:ext cx="8229600" cy="5014993"/>
          </a:xfrm>
        </p:spPr>
        <p:txBody>
          <a:bodyPr>
            <a:noAutofit/>
          </a:bodyPr>
          <a:lstStyle/>
          <a:p>
            <a:pPr algn="just">
              <a:lnSpc>
                <a:spcPct val="120000"/>
              </a:lnSpc>
            </a:pPr>
            <a:r>
              <a:rPr lang="fr-FR" sz="2400" dirty="0" smtClean="0"/>
              <a:t>Le régime normal est celui du </a:t>
            </a:r>
            <a:r>
              <a:rPr lang="fr-FR" sz="2400" b="1" dirty="0" smtClean="0">
                <a:solidFill>
                  <a:srgbClr val="0432FF"/>
                </a:solidFill>
              </a:rPr>
              <a:t>contrôle continu</a:t>
            </a:r>
            <a:r>
              <a:rPr lang="fr-FR" sz="2400" dirty="0" smtClean="0"/>
              <a:t>, avec assiduité au cours et évaluation tout au long du semestre.</a:t>
            </a:r>
            <a:r>
              <a:rPr lang="fr-FR" sz="2400" dirty="0"/>
              <a:t> </a:t>
            </a:r>
            <a:endParaRPr lang="fr-FR" sz="2400" dirty="0" smtClean="0"/>
          </a:p>
          <a:p>
            <a:pPr algn="just">
              <a:lnSpc>
                <a:spcPct val="120000"/>
              </a:lnSpc>
              <a:buFont typeface="Arial" charset="0"/>
              <a:buChar char="•"/>
            </a:pPr>
            <a:r>
              <a:rPr lang="fr-FR" sz="2400" b="1" dirty="0" smtClean="0">
                <a:solidFill>
                  <a:srgbClr val="0432FF"/>
                </a:solidFill>
              </a:rPr>
              <a:t>Dispense </a:t>
            </a:r>
            <a:r>
              <a:rPr lang="fr-FR" sz="2400" b="1" dirty="0">
                <a:solidFill>
                  <a:srgbClr val="0432FF"/>
                </a:solidFill>
              </a:rPr>
              <a:t>d’assiduité </a:t>
            </a:r>
            <a:r>
              <a:rPr lang="fr-FR" sz="2400" dirty="0"/>
              <a:t>du CC à demander au responsable de formation (</a:t>
            </a:r>
            <a:r>
              <a:rPr lang="fr-FR" sz="2400" dirty="0" err="1"/>
              <a:t>Noam</a:t>
            </a:r>
            <a:r>
              <a:rPr lang="fr-FR" sz="2400" dirty="0"/>
              <a:t> </a:t>
            </a:r>
            <a:r>
              <a:rPr lang="fr-FR" sz="2400" dirty="0" smtClean="0"/>
              <a:t>Faust)</a:t>
            </a:r>
          </a:p>
          <a:p>
            <a:pPr marL="0" indent="0" algn="just">
              <a:lnSpc>
                <a:spcPct val="120000"/>
              </a:lnSpc>
              <a:buNone/>
            </a:pPr>
            <a:endParaRPr lang="fr-FR" sz="2400" dirty="0" smtClean="0"/>
          </a:p>
          <a:p>
            <a:pPr marL="400050" lvl="1" indent="0" algn="just">
              <a:lnSpc>
                <a:spcPct val="120000"/>
              </a:lnSpc>
              <a:buNone/>
            </a:pPr>
            <a:r>
              <a:rPr lang="fr-FR" sz="1600" i="1" dirty="0" smtClean="0"/>
              <a:t>Le </a:t>
            </a:r>
            <a:r>
              <a:rPr lang="fr-FR" sz="1600" i="1" dirty="0"/>
              <a:t>ou les étudiant(s) dont la situation particulière (professionnelle ou assimilée, de handicap, d’engagement associatif, de sportif de haut niveau) est incompatible avec une évaluation en contrôle continu </a:t>
            </a:r>
            <a:r>
              <a:rPr lang="fr-FR" sz="1600" i="1" dirty="0" err="1"/>
              <a:t>doi</a:t>
            </a:r>
            <a:r>
              <a:rPr lang="fr-FR" sz="1600" i="1" dirty="0"/>
              <a:t>(</a:t>
            </a:r>
            <a:r>
              <a:rPr lang="fr-FR" sz="1600" i="1" dirty="0" err="1"/>
              <a:t>ven</a:t>
            </a:r>
            <a:r>
              <a:rPr lang="fr-FR" sz="1600" i="1" dirty="0"/>
              <a:t>)</a:t>
            </a:r>
            <a:r>
              <a:rPr lang="fr-FR" sz="1600" i="1" dirty="0" err="1"/>
              <a:t>t</a:t>
            </a:r>
            <a:r>
              <a:rPr lang="fr-FR" sz="1600" i="1" dirty="0"/>
              <a:t> formuler sa ou leur demande de dispense du contrôle continu </a:t>
            </a:r>
            <a:r>
              <a:rPr lang="fr-FR" sz="1600" b="1" i="1" dirty="0"/>
              <a:t>au plus tard quatre semaines </a:t>
            </a:r>
            <a:r>
              <a:rPr lang="fr-FR" sz="1600" i="1" dirty="0"/>
              <a:t>(sauf exception dûment justifiée) </a:t>
            </a:r>
            <a:r>
              <a:rPr lang="fr-FR" sz="1600" b="1" i="1" dirty="0"/>
              <a:t>après le début des cours de chaque semestre auprès </a:t>
            </a:r>
            <a:r>
              <a:rPr lang="fr-FR" sz="1600" i="1" dirty="0"/>
              <a:t>du ou des responsables de formation ou de l’enseignant référent, qui le(s) rencontre(nt) et qui autorise(nt) ou non ladite dispense et en font part aux enseignants concernés, lesquels prévoient alors le cas échéant des modalités spécifiques d’examen terminal pour ce ou ces étudiant(s</a:t>
            </a:r>
            <a:r>
              <a:rPr lang="fr-FR" sz="1600" i="1" dirty="0" smtClean="0"/>
              <a:t>).</a:t>
            </a:r>
            <a:endParaRPr lang="fr-FR" sz="1600" i="1" dirty="0"/>
          </a:p>
        </p:txBody>
      </p:sp>
    </p:spTree>
    <p:extLst>
      <p:ext uri="{BB962C8B-B14F-4D97-AF65-F5344CB8AC3E}">
        <p14:creationId xmlns:p14="http://schemas.microsoft.com/office/powerpoint/2010/main" val="25807521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4888251" y="1990002"/>
            <a:ext cx="2781868" cy="1200329"/>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400" b="1" i="1" dirty="0"/>
              <a:t>Linguistique des Langues des Signes</a:t>
            </a:r>
            <a:r>
              <a:rPr lang="fr-FR" sz="2400" dirty="0"/>
              <a:t>	</a:t>
            </a:r>
          </a:p>
        </p:txBody>
      </p:sp>
      <p:sp>
        <p:nvSpPr>
          <p:cNvPr id="9" name="ZoneTexte 8"/>
          <p:cNvSpPr txBox="1"/>
          <p:nvPr/>
        </p:nvSpPr>
        <p:spPr>
          <a:xfrm>
            <a:off x="4239982" y="1200288"/>
            <a:ext cx="648269" cy="769441"/>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400" dirty="0" smtClean="0"/>
              <a:t>+</a:t>
            </a:r>
            <a:endParaRPr lang="fr-FR" sz="4400" dirty="0"/>
          </a:p>
        </p:txBody>
      </p:sp>
      <p:sp>
        <p:nvSpPr>
          <p:cNvPr id="6" name="ZoneTexte 5"/>
          <p:cNvSpPr txBox="1"/>
          <p:nvPr/>
        </p:nvSpPr>
        <p:spPr>
          <a:xfrm>
            <a:off x="2852465" y="757156"/>
            <a:ext cx="3452884" cy="461665"/>
          </a:xfrm>
          <a:prstGeom prst="rect">
            <a:avLst/>
          </a:prstGeom>
          <a:solidFill>
            <a:schemeClr val="accent6">
              <a:lumMod val="40000"/>
              <a:lumOff val="6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err="1" smtClean="0"/>
              <a:t>Programme</a:t>
            </a:r>
            <a:r>
              <a:rPr lang="en-US" sz="2400" dirty="0" smtClean="0"/>
              <a:t> </a:t>
            </a:r>
            <a:r>
              <a:rPr lang="en-US" sz="2400" dirty="0" err="1" smtClean="0"/>
              <a:t>commun</a:t>
            </a:r>
            <a:endParaRPr lang="fr-FR" sz="2400" dirty="0"/>
          </a:p>
        </p:txBody>
      </p:sp>
      <p:sp>
        <p:nvSpPr>
          <p:cNvPr id="8" name="ZoneTexte 7"/>
          <p:cNvSpPr txBox="1"/>
          <p:nvPr/>
        </p:nvSpPr>
        <p:spPr>
          <a:xfrm>
            <a:off x="1583219" y="2003651"/>
            <a:ext cx="2754567" cy="1200329"/>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fr-FR" sz="2400" b="1" i="1" dirty="0"/>
              <a:t>Linguistique, Acquisition et </a:t>
            </a:r>
            <a:r>
              <a:rPr lang="fr-FR" sz="2400" b="1" i="1" dirty="0" smtClean="0"/>
              <a:t>Psycholinguistique</a:t>
            </a:r>
            <a:endParaRPr lang="fr-FR" sz="2400" dirty="0"/>
          </a:p>
        </p:txBody>
      </p:sp>
      <p:sp>
        <p:nvSpPr>
          <p:cNvPr id="10" name="ZoneTexte 9"/>
          <p:cNvSpPr txBox="1"/>
          <p:nvPr/>
        </p:nvSpPr>
        <p:spPr>
          <a:xfrm>
            <a:off x="4288880" y="2359333"/>
            <a:ext cx="648269" cy="461665"/>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i="1" dirty="0" err="1" smtClean="0"/>
              <a:t>ou</a:t>
            </a:r>
            <a:endParaRPr lang="fr-FR" sz="2400" i="1" dirty="0"/>
          </a:p>
        </p:txBody>
      </p:sp>
      <p:sp>
        <p:nvSpPr>
          <p:cNvPr id="13" name="ZoneTexte 12"/>
          <p:cNvSpPr txBox="1"/>
          <p:nvPr/>
        </p:nvSpPr>
        <p:spPr>
          <a:xfrm>
            <a:off x="522064" y="4083836"/>
            <a:ext cx="1951630" cy="830997"/>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400" b="1" i="1" dirty="0" smtClean="0"/>
              <a:t>Architectures des Langues</a:t>
            </a:r>
            <a:endParaRPr lang="fr-FR" sz="2400" dirty="0"/>
          </a:p>
        </p:txBody>
      </p:sp>
      <p:sp>
        <p:nvSpPr>
          <p:cNvPr id="16" name="ZoneTexte 15"/>
          <p:cNvSpPr txBox="1"/>
          <p:nvPr/>
        </p:nvSpPr>
        <p:spPr>
          <a:xfrm>
            <a:off x="2953644" y="4111208"/>
            <a:ext cx="1908408" cy="1200329"/>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400" b="1" i="1" dirty="0" smtClean="0"/>
              <a:t>Fran</a:t>
            </a:r>
            <a:r>
              <a:rPr lang="fr-CA" sz="2400" b="1" i="1" dirty="0" err="1" smtClean="0"/>
              <a:t>çais</a:t>
            </a:r>
            <a:r>
              <a:rPr lang="fr-CA" sz="2400" b="1" i="1" dirty="0" smtClean="0"/>
              <a:t> </a:t>
            </a:r>
          </a:p>
          <a:p>
            <a:pPr algn="ctr"/>
            <a:r>
              <a:rPr lang="fr-CA" sz="2400" b="1" i="1" dirty="0" smtClean="0"/>
              <a:t>Langue Étrangère</a:t>
            </a:r>
            <a:endParaRPr lang="fr-FR" sz="2400" dirty="0"/>
          </a:p>
        </p:txBody>
      </p:sp>
      <p:sp>
        <p:nvSpPr>
          <p:cNvPr id="17" name="ZoneTexte 16"/>
          <p:cNvSpPr txBox="1"/>
          <p:nvPr/>
        </p:nvSpPr>
        <p:spPr>
          <a:xfrm>
            <a:off x="4272967" y="3237758"/>
            <a:ext cx="648269" cy="769441"/>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400" dirty="0" smtClean="0"/>
              <a:t>+</a:t>
            </a:r>
            <a:endParaRPr lang="fr-FR" sz="4400" dirty="0"/>
          </a:p>
        </p:txBody>
      </p:sp>
      <p:sp>
        <p:nvSpPr>
          <p:cNvPr id="15" name="ZoneTexte 14"/>
          <p:cNvSpPr txBox="1"/>
          <p:nvPr/>
        </p:nvSpPr>
        <p:spPr>
          <a:xfrm>
            <a:off x="2399753" y="4233707"/>
            <a:ext cx="648269" cy="461665"/>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i="1" dirty="0" err="1" smtClean="0"/>
              <a:t>ou</a:t>
            </a:r>
            <a:endParaRPr lang="fr-FR" sz="2400" i="1" dirty="0"/>
          </a:p>
        </p:txBody>
      </p:sp>
      <p:sp>
        <p:nvSpPr>
          <p:cNvPr id="23" name="ZoneTexte 22"/>
          <p:cNvSpPr txBox="1"/>
          <p:nvPr/>
        </p:nvSpPr>
        <p:spPr>
          <a:xfrm>
            <a:off x="5291961" y="4111208"/>
            <a:ext cx="1317003" cy="830997"/>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400" b="1" i="1" dirty="0" smtClean="0"/>
              <a:t>Études sourdes</a:t>
            </a:r>
            <a:endParaRPr lang="fr-FR" sz="2400" dirty="0"/>
          </a:p>
        </p:txBody>
      </p:sp>
      <p:sp>
        <p:nvSpPr>
          <p:cNvPr id="22" name="ZoneTexte 21"/>
          <p:cNvSpPr txBox="1"/>
          <p:nvPr/>
        </p:nvSpPr>
        <p:spPr>
          <a:xfrm>
            <a:off x="4730122" y="4227635"/>
            <a:ext cx="648269" cy="461665"/>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i="1" dirty="0" err="1" smtClean="0"/>
              <a:t>ou</a:t>
            </a:r>
            <a:endParaRPr lang="fr-FR" sz="2400" i="1" dirty="0"/>
          </a:p>
        </p:txBody>
      </p:sp>
      <p:sp>
        <p:nvSpPr>
          <p:cNvPr id="24" name="ZoneTexte 23"/>
          <p:cNvSpPr txBox="1"/>
          <p:nvPr/>
        </p:nvSpPr>
        <p:spPr>
          <a:xfrm>
            <a:off x="7068062" y="4111208"/>
            <a:ext cx="1317003" cy="830997"/>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400" b="1" i="1" dirty="0" smtClean="0"/>
              <a:t>Mineure Externe</a:t>
            </a:r>
            <a:endParaRPr lang="fr-FR" sz="2400" dirty="0"/>
          </a:p>
        </p:txBody>
      </p:sp>
      <p:sp>
        <p:nvSpPr>
          <p:cNvPr id="18" name="ZoneTexte 17"/>
          <p:cNvSpPr txBox="1"/>
          <p:nvPr/>
        </p:nvSpPr>
        <p:spPr>
          <a:xfrm>
            <a:off x="6519411" y="4249707"/>
            <a:ext cx="648269" cy="461665"/>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i="1" dirty="0" err="1" smtClean="0"/>
              <a:t>ou</a:t>
            </a:r>
            <a:endParaRPr lang="fr-FR" sz="2400" i="1" dirty="0"/>
          </a:p>
        </p:txBody>
      </p:sp>
    </p:spTree>
    <p:extLst>
      <p:ext uri="{BB962C8B-B14F-4D97-AF65-F5344CB8AC3E}">
        <p14:creationId xmlns:p14="http://schemas.microsoft.com/office/powerpoint/2010/main" val="21940638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7628" y="266762"/>
            <a:ext cx="8229600" cy="803667"/>
          </a:xfrm>
        </p:spPr>
        <p:txBody>
          <a:bodyPr>
            <a:noAutofit/>
          </a:bodyPr>
          <a:lstStyle/>
          <a:p>
            <a:r>
              <a:rPr lang="fr-FR" sz="3600" b="1" dirty="0" smtClean="0">
                <a:solidFill>
                  <a:srgbClr val="000000"/>
                </a:solidFill>
              </a:rPr>
              <a:t>Spécialisation</a:t>
            </a:r>
            <a:r>
              <a:rPr lang="fr-FR" sz="3200" dirty="0" smtClean="0"/>
              <a:t> </a:t>
            </a:r>
            <a:endParaRPr lang="fr-FR" sz="3200" i="1"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782043734"/>
              </p:ext>
            </p:extLst>
          </p:nvPr>
        </p:nvGraphicFramePr>
        <p:xfrm>
          <a:off x="457200" y="1070429"/>
          <a:ext cx="8229600" cy="5652555"/>
        </p:xfrm>
        <a:graphic>
          <a:graphicData uri="http://schemas.openxmlformats.org/drawingml/2006/table">
            <a:tbl>
              <a:tblPr firstRow="1" bandRow="1">
                <a:tableStyleId>{5C22544A-7EE6-4342-B048-85BDC9FD1C3A}</a:tableStyleId>
              </a:tblPr>
              <a:tblGrid>
                <a:gridCol w="964358"/>
                <a:gridCol w="1622938"/>
                <a:gridCol w="5642304"/>
              </a:tblGrid>
              <a:tr h="714795">
                <a:tc gridSpan="3">
                  <a:txBody>
                    <a:bodyPr/>
                    <a:lstStyle/>
                    <a:p>
                      <a:pPr algn="ctr"/>
                      <a:r>
                        <a:rPr lang="fr-FR" sz="3200" i="1" dirty="0" smtClean="0"/>
                        <a:t>Linguistique, Acquisition &amp; Psycholinguistique</a:t>
                      </a:r>
                      <a:endParaRPr lang="fr-FR" sz="3200" dirty="0" smtClean="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fr-FR" sz="2400" dirty="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fr-FR" sz="2400" dirty="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r>
              <a:tr h="784869">
                <a:tc>
                  <a:txBody>
                    <a:bodyPr/>
                    <a:lstStyle/>
                    <a:p>
                      <a:r>
                        <a:rPr lang="fr-FR" sz="2000" dirty="0" smtClean="0"/>
                        <a:t>L2 </a:t>
                      </a:r>
                      <a:endParaRPr lang="fr-FR" sz="2000" dirty="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tcPr>
                </a:tc>
                <a:tc>
                  <a:txBody>
                    <a:bodyPr/>
                    <a:lstStyle/>
                    <a:p>
                      <a:r>
                        <a:rPr lang="fr-FR" sz="2000" dirty="0" smtClean="0"/>
                        <a:t>Semestre 3</a:t>
                      </a:r>
                      <a:endParaRPr lang="fr-FR" sz="2000" dirty="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tcPr>
                </a:tc>
                <a:tc>
                  <a:txBody>
                    <a:bodyPr/>
                    <a:lstStyle/>
                    <a:p>
                      <a:pPr marL="342900" indent="-342900">
                        <a:buFontTx/>
                        <a:buChar char="-"/>
                      </a:pPr>
                      <a:r>
                        <a:rPr lang="fr-FR" sz="2000" dirty="0" smtClean="0"/>
                        <a:t>Acquisition</a:t>
                      </a:r>
                      <a:r>
                        <a:rPr lang="fr-FR" sz="2000" baseline="0" dirty="0" smtClean="0"/>
                        <a:t> langue première</a:t>
                      </a:r>
                    </a:p>
                    <a:p>
                      <a:r>
                        <a:rPr lang="fr-CA" sz="2000" baseline="0" dirty="0" smtClean="0"/>
                        <a:t>-    2 parmi 	</a:t>
                      </a:r>
                      <a:r>
                        <a:rPr lang="fr-FR" sz="2000" kern="1200" dirty="0" smtClean="0">
                          <a:solidFill>
                            <a:schemeClr val="dk1"/>
                          </a:solidFill>
                          <a:effectLst/>
                          <a:latin typeface="+mn-lt"/>
                          <a:ea typeface="+mn-ea"/>
                          <a:cs typeface="+mn-cs"/>
                        </a:rPr>
                        <a:t>- Langage et cerveau</a:t>
                      </a:r>
                    </a:p>
                    <a:p>
                      <a:r>
                        <a:rPr lang="fr-FR" sz="2000" kern="1200" dirty="0" smtClean="0">
                          <a:solidFill>
                            <a:schemeClr val="dk1"/>
                          </a:solidFill>
                          <a:effectLst/>
                          <a:latin typeface="+mn-lt"/>
                          <a:ea typeface="+mn-ea"/>
                          <a:cs typeface="+mn-cs"/>
                        </a:rPr>
                        <a:t>			- Métrique française</a:t>
                      </a:r>
                    </a:p>
                    <a:p>
                      <a:r>
                        <a:rPr lang="fr-FR" sz="2000" kern="1200" dirty="0" smtClean="0">
                          <a:solidFill>
                            <a:schemeClr val="dk1"/>
                          </a:solidFill>
                          <a:effectLst/>
                          <a:latin typeface="+mn-lt"/>
                          <a:ea typeface="+mn-ea"/>
                          <a:cs typeface="+mn-cs"/>
                        </a:rPr>
                        <a:t>			- EC d’une mineure autre que la sienne </a:t>
                      </a:r>
                      <a:endParaRPr lang="fr-FR" sz="2000" baseline="0" dirty="0" smtClean="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tcPr>
                </a:tc>
              </a:tr>
              <a:tr h="784869">
                <a:tc>
                  <a:txBody>
                    <a:bodyPr/>
                    <a:lstStyle/>
                    <a:p>
                      <a:endParaRPr lang="fr-FR" sz="2000" dirty="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a:txBody>
                    <a:bodyPr/>
                    <a:lstStyle/>
                    <a:p>
                      <a:r>
                        <a:rPr lang="fr-FR" sz="2000" dirty="0" smtClean="0"/>
                        <a:t>Semestre 4 </a:t>
                      </a:r>
                      <a:endParaRPr lang="fr-FR" sz="2000" dirty="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a:txBody>
                    <a:bodyPr/>
                    <a:lstStyle/>
                    <a:p>
                      <a:pPr marL="342900" indent="-342900">
                        <a:buFontTx/>
                        <a:buChar char="-"/>
                      </a:pPr>
                      <a:r>
                        <a:rPr lang="fr-FR" sz="2000" dirty="0" smtClean="0"/>
                        <a:t>Production du langage</a:t>
                      </a:r>
                    </a:p>
                    <a:p>
                      <a:pPr marL="342900" indent="-342900">
                        <a:buFontTx/>
                        <a:buChar char="-"/>
                      </a:pPr>
                      <a:r>
                        <a:rPr lang="fr-CA" sz="2000" dirty="0" smtClean="0"/>
                        <a:t>2 parmi	</a:t>
                      </a:r>
                      <a:r>
                        <a:rPr lang="fr-FR" sz="2000" kern="1200" dirty="0" smtClean="0">
                          <a:solidFill>
                            <a:schemeClr val="dk1"/>
                          </a:solidFill>
                          <a:effectLst/>
                          <a:latin typeface="+mn-lt"/>
                          <a:ea typeface="+mn-ea"/>
                          <a:cs typeface="+mn-cs"/>
                        </a:rPr>
                        <a:t>- Langage et raisonnement</a:t>
                      </a:r>
                    </a:p>
                    <a:p>
                      <a:r>
                        <a:rPr lang="fr-FR" sz="2000" kern="1200" dirty="0" smtClean="0">
                          <a:solidFill>
                            <a:schemeClr val="dk1"/>
                          </a:solidFill>
                          <a:effectLst/>
                          <a:latin typeface="+mn-lt"/>
                          <a:ea typeface="+mn-ea"/>
                          <a:cs typeface="+mn-cs"/>
                        </a:rPr>
                        <a:t>			- Langage et musique</a:t>
                      </a:r>
                    </a:p>
                    <a:p>
                      <a:r>
                        <a:rPr lang="fr-FR" sz="2000" kern="1200" dirty="0" smtClean="0">
                          <a:solidFill>
                            <a:schemeClr val="dk1"/>
                          </a:solidFill>
                          <a:effectLst/>
                          <a:latin typeface="+mn-lt"/>
                          <a:ea typeface="+mn-ea"/>
                          <a:cs typeface="+mn-cs"/>
                        </a:rPr>
                        <a:t>			- EC d’une mineure autre que la sienne</a:t>
                      </a:r>
                      <a:endParaRPr lang="fr-FR" sz="2000" dirty="0" smtClean="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r>
              <a:tr h="784869">
                <a:tc>
                  <a:txBody>
                    <a:bodyPr/>
                    <a:lstStyle/>
                    <a:p>
                      <a:r>
                        <a:rPr lang="fr-FR" sz="2000" dirty="0" smtClean="0"/>
                        <a:t>L3</a:t>
                      </a:r>
                      <a:endParaRPr lang="fr-FR" sz="2000" dirty="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tcPr>
                </a:tc>
                <a:tc>
                  <a:txBody>
                    <a:bodyPr/>
                    <a:lstStyle/>
                    <a:p>
                      <a:r>
                        <a:rPr lang="fr-FR" sz="2000" dirty="0" smtClean="0"/>
                        <a:t>Semestre 5</a:t>
                      </a:r>
                      <a:endParaRPr lang="fr-FR" sz="2000" dirty="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tcPr>
                </a:tc>
                <a:tc>
                  <a:txBody>
                    <a:bodyPr/>
                    <a:lstStyle/>
                    <a:p>
                      <a:pPr marL="342900" indent="-342900">
                        <a:buFontTx/>
                        <a:buChar char="-"/>
                      </a:pPr>
                      <a:r>
                        <a:rPr lang="fr-FR" sz="2000" dirty="0" smtClean="0"/>
                        <a:t>Méthodologie expérimentale</a:t>
                      </a:r>
                    </a:p>
                    <a:p>
                      <a:pPr marL="342900" indent="-342900">
                        <a:buFontTx/>
                        <a:buChar char="-"/>
                      </a:pPr>
                      <a:r>
                        <a:rPr lang="fr-FR" sz="2000" dirty="0" smtClean="0"/>
                        <a:t>Acquisition langue seconde</a:t>
                      </a:r>
                    </a:p>
                    <a:p>
                      <a:pPr marL="342900" indent="-342900">
                        <a:buFontTx/>
                        <a:buChar char="-"/>
                      </a:pPr>
                      <a:r>
                        <a:rPr lang="fr-FR" sz="2000" dirty="0" smtClean="0"/>
                        <a:t>Cours commun</a:t>
                      </a:r>
                      <a:r>
                        <a:rPr lang="fr-FR" sz="2000" baseline="0" dirty="0" smtClean="0"/>
                        <a:t> Master/ Mineure ES</a:t>
                      </a:r>
                      <a:endParaRPr lang="fr-FR" sz="2000" dirty="0" smtClean="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tcPr>
                </a:tc>
              </a:tr>
              <a:tr h="784869">
                <a:tc>
                  <a:txBody>
                    <a:bodyPr/>
                    <a:lstStyle/>
                    <a:p>
                      <a:endParaRPr lang="fr-FR" sz="2000" dirty="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a:txBody>
                    <a:bodyPr/>
                    <a:lstStyle/>
                    <a:p>
                      <a:r>
                        <a:rPr lang="fr-FR" sz="2000" dirty="0" smtClean="0"/>
                        <a:t>Semestre 6</a:t>
                      </a:r>
                      <a:endParaRPr lang="fr-FR" sz="2000" dirty="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a:txBody>
                    <a:bodyPr/>
                    <a:lstStyle/>
                    <a:p>
                      <a:pPr marL="285750" indent="-285750">
                        <a:buFontTx/>
                        <a:buChar char="-"/>
                      </a:pPr>
                      <a:r>
                        <a:rPr lang="fr-FR" sz="2000" dirty="0" smtClean="0"/>
                        <a:t>Compréhension du langage</a:t>
                      </a:r>
                    </a:p>
                    <a:p>
                      <a:pPr marL="342900" indent="-342900">
                        <a:buFontTx/>
                        <a:buChar char="-"/>
                      </a:pPr>
                      <a:r>
                        <a:rPr lang="fr-CA" sz="2000" dirty="0" smtClean="0"/>
                        <a:t>2 parmi	</a:t>
                      </a:r>
                      <a:r>
                        <a:rPr lang="fr-FR" sz="2000" kern="1200" dirty="0" smtClean="0">
                          <a:solidFill>
                            <a:schemeClr val="dk1"/>
                          </a:solidFill>
                          <a:effectLst/>
                          <a:latin typeface="+mn-lt"/>
                          <a:ea typeface="+mn-ea"/>
                          <a:cs typeface="+mn-cs"/>
                        </a:rPr>
                        <a:t>-</a:t>
                      </a:r>
                      <a:r>
                        <a:rPr lang="fr-FR" sz="2000" kern="1200" baseline="0" dirty="0" smtClean="0">
                          <a:solidFill>
                            <a:schemeClr val="dk1"/>
                          </a:solidFill>
                          <a:effectLst/>
                          <a:latin typeface="+mn-lt"/>
                          <a:ea typeface="+mn-ea"/>
                          <a:cs typeface="+mn-cs"/>
                        </a:rPr>
                        <a:t> </a:t>
                      </a:r>
                      <a:r>
                        <a:rPr lang="fr-FR" sz="2000" kern="1200" dirty="0" smtClean="0">
                          <a:solidFill>
                            <a:schemeClr val="dk1"/>
                          </a:solidFill>
                          <a:effectLst/>
                          <a:latin typeface="+mn-lt"/>
                          <a:ea typeface="+mn-ea"/>
                          <a:cs typeface="+mn-cs"/>
                        </a:rPr>
                        <a:t>Acquisition et discours en L2</a:t>
                      </a:r>
                    </a:p>
                    <a:p>
                      <a:r>
                        <a:rPr lang="fr-FR" sz="2000" kern="1200" dirty="0" smtClean="0">
                          <a:solidFill>
                            <a:schemeClr val="dk1"/>
                          </a:solidFill>
                          <a:effectLst/>
                          <a:latin typeface="+mn-lt"/>
                          <a:ea typeface="+mn-ea"/>
                          <a:cs typeface="+mn-cs"/>
                        </a:rPr>
                        <a:t>			- Métrique Générale</a:t>
                      </a:r>
                    </a:p>
                    <a:p>
                      <a:r>
                        <a:rPr lang="fr-FR" sz="2000" kern="1200" dirty="0" smtClean="0">
                          <a:solidFill>
                            <a:schemeClr val="dk1"/>
                          </a:solidFill>
                          <a:effectLst/>
                          <a:latin typeface="+mn-lt"/>
                          <a:ea typeface="+mn-ea"/>
                          <a:cs typeface="+mn-cs"/>
                        </a:rPr>
                        <a:t>			- EC d’une mineure autre que la</a:t>
                      </a:r>
                      <a:endParaRPr lang="fr-FR" sz="2000" dirty="0" smtClean="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511680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7628" y="266762"/>
            <a:ext cx="8229600" cy="803667"/>
          </a:xfrm>
        </p:spPr>
        <p:txBody>
          <a:bodyPr>
            <a:noAutofit/>
          </a:bodyPr>
          <a:lstStyle/>
          <a:p>
            <a:r>
              <a:rPr lang="fr-FR" sz="3600" b="1" dirty="0" smtClean="0">
                <a:solidFill>
                  <a:srgbClr val="000000"/>
                </a:solidFill>
              </a:rPr>
              <a:t>Spécialisation</a:t>
            </a:r>
            <a:r>
              <a:rPr lang="fr-FR" sz="3200" dirty="0" smtClean="0"/>
              <a:t> </a:t>
            </a:r>
            <a:endParaRPr lang="fr-FR" sz="3200" i="1"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557609603"/>
              </p:ext>
            </p:extLst>
          </p:nvPr>
        </p:nvGraphicFramePr>
        <p:xfrm>
          <a:off x="457200" y="1444205"/>
          <a:ext cx="8229600" cy="3854271"/>
        </p:xfrm>
        <a:graphic>
          <a:graphicData uri="http://schemas.openxmlformats.org/drawingml/2006/table">
            <a:tbl>
              <a:tblPr firstRow="1" bandRow="1">
                <a:tableStyleId>{5C22544A-7EE6-4342-B048-85BDC9FD1C3A}</a:tableStyleId>
              </a:tblPr>
              <a:tblGrid>
                <a:gridCol w="964358"/>
                <a:gridCol w="1622938"/>
                <a:gridCol w="5642304"/>
              </a:tblGrid>
              <a:tr h="714795">
                <a:tc gridSpan="3">
                  <a:txBody>
                    <a:bodyPr/>
                    <a:lstStyle/>
                    <a:p>
                      <a:pPr algn="ctr"/>
                      <a:r>
                        <a:rPr lang="fr-FR" sz="3200" i="1" dirty="0" smtClean="0"/>
                        <a:t>Linguistique</a:t>
                      </a:r>
                      <a:r>
                        <a:rPr lang="fr-FR" sz="3200" i="1" baseline="0" dirty="0" smtClean="0"/>
                        <a:t> des langues des signes</a:t>
                      </a:r>
                      <a:endParaRPr lang="fr-FR" sz="3200" dirty="0" smtClean="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fr-FR" sz="2400" dirty="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fr-FR" sz="2400" dirty="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r>
              <a:tr h="784869">
                <a:tc>
                  <a:txBody>
                    <a:bodyPr/>
                    <a:lstStyle/>
                    <a:p>
                      <a:r>
                        <a:rPr lang="fr-FR" sz="2400" dirty="0" smtClean="0"/>
                        <a:t>L2 </a:t>
                      </a:r>
                      <a:endParaRPr lang="fr-FR" sz="2400" dirty="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tcPr>
                </a:tc>
                <a:tc>
                  <a:txBody>
                    <a:bodyPr/>
                    <a:lstStyle/>
                    <a:p>
                      <a:r>
                        <a:rPr lang="fr-FR" sz="2400" dirty="0" smtClean="0"/>
                        <a:t>Semestre 3</a:t>
                      </a:r>
                      <a:endParaRPr lang="fr-FR" sz="2400" dirty="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tcPr>
                </a:tc>
                <a:tc>
                  <a:txBody>
                    <a:bodyPr/>
                    <a:lstStyle/>
                    <a:p>
                      <a:pPr marL="342900" indent="-342900">
                        <a:buFontTx/>
                        <a:buChar char="-"/>
                      </a:pPr>
                      <a:r>
                        <a:rPr lang="fr-FR" sz="2400" dirty="0" smtClean="0"/>
                        <a:t>LSF2,</a:t>
                      </a:r>
                      <a:r>
                        <a:rPr lang="fr-FR" sz="2400" baseline="0" dirty="0" smtClean="0"/>
                        <a:t> </a:t>
                      </a:r>
                      <a:r>
                        <a:rPr lang="fr-FR" sz="2400" dirty="0" smtClean="0"/>
                        <a:t>LSF3,</a:t>
                      </a:r>
                      <a:r>
                        <a:rPr lang="fr-FR" sz="2400" baseline="0" dirty="0" smtClean="0"/>
                        <a:t> </a:t>
                      </a:r>
                      <a:r>
                        <a:rPr lang="fr-FR" sz="2400" dirty="0" smtClean="0"/>
                        <a:t>LSF4</a:t>
                      </a:r>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tcPr>
                </a:tc>
              </a:tr>
              <a:tr h="784869">
                <a:tc>
                  <a:txBody>
                    <a:bodyPr/>
                    <a:lstStyle/>
                    <a:p>
                      <a:endParaRPr lang="fr-FR" sz="2400" dirty="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a:txBody>
                    <a:bodyPr/>
                    <a:lstStyle/>
                    <a:p>
                      <a:r>
                        <a:rPr lang="fr-FR" sz="2400" dirty="0" smtClean="0"/>
                        <a:t>Semestre 4 </a:t>
                      </a:r>
                      <a:endParaRPr lang="fr-FR" sz="2400" dirty="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a:txBody>
                    <a:bodyPr/>
                    <a:lstStyle/>
                    <a:p>
                      <a:pPr marL="342900" indent="-342900">
                        <a:buFontTx/>
                        <a:buChar char="-"/>
                      </a:pPr>
                      <a:r>
                        <a:rPr lang="fr-FR" sz="2000" kern="1200" dirty="0" smtClean="0">
                          <a:solidFill>
                            <a:schemeClr val="dk1"/>
                          </a:solidFill>
                          <a:effectLst/>
                          <a:latin typeface="+mn-lt"/>
                          <a:ea typeface="+mn-ea"/>
                          <a:cs typeface="+mn-cs"/>
                        </a:rPr>
                        <a:t>Structure et typologie des langues des signes</a:t>
                      </a:r>
                      <a:endParaRPr lang="fr-FR" sz="2000" dirty="0" smtClean="0"/>
                    </a:p>
                    <a:p>
                      <a:pPr marL="342900" indent="-342900">
                        <a:buFontTx/>
                        <a:buChar char="-"/>
                      </a:pPr>
                      <a:r>
                        <a:rPr lang="fr-FR" sz="2400" dirty="0" smtClean="0"/>
                        <a:t>LSF5, LSF6</a:t>
                      </a:r>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r>
              <a:tr h="784869">
                <a:tc>
                  <a:txBody>
                    <a:bodyPr/>
                    <a:lstStyle/>
                    <a:p>
                      <a:r>
                        <a:rPr lang="fr-FR" sz="2400" dirty="0" smtClean="0"/>
                        <a:t>L3</a:t>
                      </a:r>
                      <a:endParaRPr lang="fr-FR" sz="2400" dirty="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tcPr>
                </a:tc>
                <a:tc>
                  <a:txBody>
                    <a:bodyPr/>
                    <a:lstStyle/>
                    <a:p>
                      <a:r>
                        <a:rPr lang="fr-FR" sz="2400" dirty="0" smtClean="0"/>
                        <a:t>Semestre 5</a:t>
                      </a:r>
                      <a:endParaRPr lang="fr-FR" sz="2400" dirty="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tcPr>
                </a:tc>
                <a:tc>
                  <a:txBody>
                    <a:bodyPr/>
                    <a:lstStyle/>
                    <a:p>
                      <a:pPr marL="342900" indent="-342900">
                        <a:buFontTx/>
                        <a:buChar char="-"/>
                      </a:pPr>
                      <a:r>
                        <a:rPr lang="fr-FR" sz="2400" dirty="0" smtClean="0"/>
                        <a:t>LSF7,</a:t>
                      </a:r>
                      <a:r>
                        <a:rPr lang="fr-FR" sz="2400" baseline="0" dirty="0" smtClean="0"/>
                        <a:t> </a:t>
                      </a:r>
                      <a:r>
                        <a:rPr lang="fr-FR" sz="2400" dirty="0" smtClean="0"/>
                        <a:t>LSF8,</a:t>
                      </a:r>
                      <a:r>
                        <a:rPr lang="fr-FR" sz="2400" baseline="0" dirty="0" smtClean="0"/>
                        <a:t> </a:t>
                      </a:r>
                      <a:r>
                        <a:rPr lang="fr-FR" sz="2400" dirty="0" smtClean="0"/>
                        <a:t>LSF9</a:t>
                      </a:r>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tcPr>
                </a:tc>
              </a:tr>
              <a:tr h="784869">
                <a:tc>
                  <a:txBody>
                    <a:bodyPr/>
                    <a:lstStyle/>
                    <a:p>
                      <a:endParaRPr lang="fr-FR" sz="2400" dirty="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a:txBody>
                    <a:bodyPr/>
                    <a:lstStyle/>
                    <a:p>
                      <a:r>
                        <a:rPr lang="fr-FR" sz="2400" dirty="0" smtClean="0"/>
                        <a:t>Semestre 6</a:t>
                      </a:r>
                      <a:endParaRPr lang="fr-FR" sz="2400" dirty="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a:txBody>
                    <a:bodyPr/>
                    <a:lstStyle/>
                    <a:p>
                      <a:pPr marL="342900" indent="-342900">
                        <a:buFontTx/>
                        <a:buChar char="-"/>
                      </a:pPr>
                      <a:r>
                        <a:rPr lang="fr-FR" sz="1800" kern="1200" dirty="0" smtClean="0">
                          <a:solidFill>
                            <a:schemeClr val="dk1"/>
                          </a:solidFill>
                          <a:effectLst/>
                          <a:latin typeface="+mn-lt"/>
                          <a:ea typeface="+mn-ea"/>
                          <a:cs typeface="+mn-cs"/>
                        </a:rPr>
                        <a:t>Unités du discours en LS : composition et interrelation</a:t>
                      </a:r>
                    </a:p>
                    <a:p>
                      <a:pPr marL="342900" indent="-342900">
                        <a:buFontTx/>
                        <a:buChar char="-"/>
                      </a:pPr>
                      <a:r>
                        <a:rPr lang="fr-FR" sz="2400" dirty="0" smtClean="0"/>
                        <a:t>LSF10,</a:t>
                      </a:r>
                      <a:r>
                        <a:rPr lang="fr-FR" sz="2400" baseline="0" dirty="0" smtClean="0"/>
                        <a:t> </a:t>
                      </a:r>
                      <a:r>
                        <a:rPr lang="fr-FR" sz="2400" dirty="0" smtClean="0"/>
                        <a:t>LSF11</a:t>
                      </a:r>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696844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00554"/>
            <a:ext cx="8229600" cy="1117083"/>
          </a:xfrm>
        </p:spPr>
        <p:txBody>
          <a:bodyPr>
            <a:normAutofit fontScale="90000"/>
          </a:bodyPr>
          <a:lstStyle/>
          <a:p>
            <a:r>
              <a:rPr lang="fr-FR" dirty="0" smtClean="0"/>
              <a:t>Mineure </a:t>
            </a:r>
            <a:br>
              <a:rPr lang="fr-FR" dirty="0" smtClean="0"/>
            </a:br>
            <a:r>
              <a:rPr lang="fr-FR" i="1" dirty="0" smtClean="0"/>
              <a:t>Architecture des langues</a:t>
            </a:r>
            <a:endParaRPr lang="fr-FR" i="1"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524521784"/>
              </p:ext>
            </p:extLst>
          </p:nvPr>
        </p:nvGraphicFramePr>
        <p:xfrm>
          <a:off x="457200" y="1988784"/>
          <a:ext cx="8229600" cy="3840480"/>
        </p:xfrm>
        <a:graphic>
          <a:graphicData uri="http://schemas.openxmlformats.org/drawingml/2006/table">
            <a:tbl>
              <a:tblPr firstRow="1" bandRow="1">
                <a:tableStyleId>{5C22544A-7EE6-4342-B048-85BDC9FD1C3A}</a:tableStyleId>
              </a:tblPr>
              <a:tblGrid>
                <a:gridCol w="964358"/>
                <a:gridCol w="1622938"/>
                <a:gridCol w="5642304"/>
              </a:tblGrid>
              <a:tr h="357467">
                <a:tc>
                  <a:txBody>
                    <a:bodyPr/>
                    <a:lstStyle/>
                    <a:p>
                      <a:endParaRPr lang="fr-FR" sz="2400" dirty="0" smtClean="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a:txBody>
                    <a:bodyPr/>
                    <a:lstStyle/>
                    <a:p>
                      <a:endParaRPr lang="fr-FR" sz="2400" dirty="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a:txBody>
                    <a:bodyPr/>
                    <a:lstStyle/>
                    <a:p>
                      <a:endParaRPr lang="fr-FR" sz="2400" dirty="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r>
              <a:tr h="685144">
                <a:tc>
                  <a:txBody>
                    <a:bodyPr/>
                    <a:lstStyle/>
                    <a:p>
                      <a:r>
                        <a:rPr lang="fr-FR" sz="2400" dirty="0" smtClean="0"/>
                        <a:t>L2 </a:t>
                      </a:r>
                      <a:endParaRPr lang="fr-FR" sz="2400" dirty="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tcPr>
                </a:tc>
                <a:tc>
                  <a:txBody>
                    <a:bodyPr/>
                    <a:lstStyle/>
                    <a:p>
                      <a:r>
                        <a:rPr lang="fr-FR" sz="2400" dirty="0" smtClean="0"/>
                        <a:t>Semestre 3</a:t>
                      </a:r>
                      <a:endParaRPr lang="fr-FR" sz="2400" dirty="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tcPr>
                </a:tc>
                <a:tc>
                  <a:txBody>
                    <a:bodyPr/>
                    <a:lstStyle/>
                    <a:p>
                      <a:r>
                        <a:rPr lang="fr-CA" dirty="0" smtClean="0"/>
                        <a:t>2</a:t>
                      </a:r>
                      <a:r>
                        <a:rPr lang="fr-CA" baseline="0" dirty="0" smtClean="0"/>
                        <a:t> parmi - Les langues du monde</a:t>
                      </a:r>
                    </a:p>
                    <a:p>
                      <a:r>
                        <a:rPr lang="fr-CA" dirty="0" smtClean="0"/>
                        <a:t>	</a:t>
                      </a:r>
                      <a:r>
                        <a:rPr lang="fr-CA" baseline="0" dirty="0" smtClean="0"/>
                        <a:t>      </a:t>
                      </a:r>
                      <a:r>
                        <a:rPr lang="fr-CA" dirty="0" smtClean="0"/>
                        <a:t>- Introduction au traitement automatique</a:t>
                      </a:r>
                      <a:r>
                        <a:rPr lang="fr-CA" baseline="0" dirty="0" smtClean="0"/>
                        <a:t> des </a:t>
                      </a:r>
                      <a:r>
                        <a:rPr lang="fr-CA" baseline="0" dirty="0" err="1" smtClean="0"/>
                        <a:t>lgs</a:t>
                      </a:r>
                      <a:r>
                        <a:rPr lang="fr-CA" baseline="0" dirty="0" smtClean="0"/>
                        <a:t>.</a:t>
                      </a:r>
                    </a:p>
                    <a:p>
                      <a:r>
                        <a:rPr lang="fr-CA" dirty="0" smtClean="0"/>
                        <a:t>	      - Français</a:t>
                      </a:r>
                      <a:r>
                        <a:rPr lang="fr-CA" baseline="0" dirty="0" smtClean="0"/>
                        <a:t> pour concours</a:t>
                      </a:r>
                      <a:endParaRPr lang="fr-FR" dirty="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tcPr>
                </a:tc>
              </a:tr>
              <a:tr h="685144">
                <a:tc>
                  <a:txBody>
                    <a:bodyPr/>
                    <a:lstStyle/>
                    <a:p>
                      <a:endParaRPr lang="fr-FR" sz="2400" dirty="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a:txBody>
                    <a:bodyPr/>
                    <a:lstStyle/>
                    <a:p>
                      <a:r>
                        <a:rPr lang="fr-FR" sz="2400" dirty="0" smtClean="0"/>
                        <a:t>Semestre 4 </a:t>
                      </a:r>
                      <a:endParaRPr lang="fr-FR" sz="2400" dirty="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a:txBody>
                    <a:bodyPr/>
                    <a:lstStyle/>
                    <a:p>
                      <a:pPr marL="342900" indent="-342900">
                        <a:buFontTx/>
                        <a:buChar char="-"/>
                      </a:pPr>
                      <a:r>
                        <a:rPr lang="fr-CA" sz="2400" dirty="0" smtClean="0"/>
                        <a:t>Philosophie du langage</a:t>
                      </a:r>
                    </a:p>
                    <a:p>
                      <a:pPr marL="342900" indent="-342900">
                        <a:buFontTx/>
                        <a:buChar char="-"/>
                      </a:pPr>
                      <a:r>
                        <a:rPr lang="fr-CA" sz="2400" dirty="0" smtClean="0"/>
                        <a:t>Pathologies du</a:t>
                      </a:r>
                      <a:r>
                        <a:rPr lang="fr-CA" sz="2400" baseline="0" dirty="0" smtClean="0"/>
                        <a:t> langage</a:t>
                      </a:r>
                      <a:endParaRPr lang="fr-FR" sz="2400" dirty="0" smtClean="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r>
              <a:tr h="685144">
                <a:tc>
                  <a:txBody>
                    <a:bodyPr/>
                    <a:lstStyle/>
                    <a:p>
                      <a:r>
                        <a:rPr lang="fr-FR" sz="2400" dirty="0" smtClean="0"/>
                        <a:t>L3</a:t>
                      </a:r>
                      <a:endParaRPr lang="fr-FR" sz="2400" dirty="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tcPr>
                </a:tc>
                <a:tc>
                  <a:txBody>
                    <a:bodyPr/>
                    <a:lstStyle/>
                    <a:p>
                      <a:r>
                        <a:rPr lang="fr-FR" sz="2400" dirty="0" smtClean="0"/>
                        <a:t>Semestre 5</a:t>
                      </a:r>
                      <a:endParaRPr lang="fr-FR" sz="2400" dirty="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tcPr>
                </a:tc>
                <a:tc>
                  <a:txBody>
                    <a:bodyPr/>
                    <a:lstStyle/>
                    <a:p>
                      <a:pPr marL="342900" indent="-342900">
                        <a:buFontTx/>
                        <a:buChar char="-"/>
                      </a:pPr>
                      <a:r>
                        <a:rPr lang="fr-CA" sz="2400" dirty="0" smtClean="0"/>
                        <a:t>Syntaxe avancée</a:t>
                      </a:r>
                    </a:p>
                    <a:p>
                      <a:pPr marL="342900" indent="-342900">
                        <a:buFontTx/>
                        <a:buChar char="-"/>
                      </a:pPr>
                      <a:r>
                        <a:rPr lang="fr-CA" sz="2400" dirty="0" smtClean="0"/>
                        <a:t>Sémantique</a:t>
                      </a:r>
                      <a:r>
                        <a:rPr lang="fr-CA" sz="2400" baseline="0" dirty="0" smtClean="0"/>
                        <a:t> avancée</a:t>
                      </a:r>
                      <a:endParaRPr lang="fr-FR" sz="2400" dirty="0" smtClean="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tcPr>
                </a:tc>
              </a:tr>
              <a:tr h="685144">
                <a:tc>
                  <a:txBody>
                    <a:bodyPr/>
                    <a:lstStyle/>
                    <a:p>
                      <a:endParaRPr lang="fr-FR" sz="2400" dirty="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a:txBody>
                    <a:bodyPr/>
                    <a:lstStyle/>
                    <a:p>
                      <a:r>
                        <a:rPr lang="fr-FR" sz="2400" dirty="0" smtClean="0"/>
                        <a:t>Semestre 6</a:t>
                      </a:r>
                      <a:endParaRPr lang="fr-FR" sz="2400" dirty="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a:txBody>
                    <a:bodyPr/>
                    <a:lstStyle/>
                    <a:p>
                      <a:pPr marL="342900" indent="-342900">
                        <a:buFontTx/>
                        <a:buChar char="-"/>
                      </a:pPr>
                      <a:r>
                        <a:rPr lang="fr-CA" sz="2400" dirty="0" smtClean="0"/>
                        <a:t>Phonologie avancée</a:t>
                      </a:r>
                    </a:p>
                    <a:p>
                      <a:pPr marL="342900" indent="-342900">
                        <a:buFontTx/>
                        <a:buChar char="-"/>
                      </a:pPr>
                      <a:r>
                        <a:rPr lang="fr-CA" sz="2400" dirty="0" smtClean="0"/>
                        <a:t>Structure de l’information</a:t>
                      </a:r>
                      <a:endParaRPr lang="fr-FR" sz="2400" dirty="0" smtClean="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31563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00554"/>
            <a:ext cx="8229600" cy="1117083"/>
          </a:xfrm>
        </p:spPr>
        <p:txBody>
          <a:bodyPr>
            <a:normAutofit fontScale="90000"/>
          </a:bodyPr>
          <a:lstStyle/>
          <a:p>
            <a:r>
              <a:rPr lang="fr-FR" dirty="0" smtClean="0"/>
              <a:t>Mineure </a:t>
            </a:r>
            <a:br>
              <a:rPr lang="fr-FR" dirty="0" smtClean="0"/>
            </a:br>
            <a:r>
              <a:rPr lang="fr-FR" i="1" dirty="0" smtClean="0"/>
              <a:t>Études sourdes</a:t>
            </a:r>
            <a:endParaRPr lang="fr-FR" i="1"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1334691"/>
              </p:ext>
            </p:extLst>
          </p:nvPr>
        </p:nvGraphicFramePr>
        <p:xfrm>
          <a:off x="457200" y="1988784"/>
          <a:ext cx="8229600" cy="3749040"/>
        </p:xfrm>
        <a:graphic>
          <a:graphicData uri="http://schemas.openxmlformats.org/drawingml/2006/table">
            <a:tbl>
              <a:tblPr firstRow="1" bandRow="1">
                <a:tableStyleId>{5C22544A-7EE6-4342-B048-85BDC9FD1C3A}</a:tableStyleId>
              </a:tblPr>
              <a:tblGrid>
                <a:gridCol w="964358"/>
                <a:gridCol w="1622938"/>
                <a:gridCol w="5642304"/>
              </a:tblGrid>
              <a:tr h="357467">
                <a:tc>
                  <a:txBody>
                    <a:bodyPr/>
                    <a:lstStyle/>
                    <a:p>
                      <a:endParaRPr lang="fr-FR" sz="2400" dirty="0" smtClean="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a:txBody>
                    <a:bodyPr/>
                    <a:lstStyle/>
                    <a:p>
                      <a:endParaRPr lang="fr-FR" sz="2400" dirty="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a:txBody>
                    <a:bodyPr/>
                    <a:lstStyle/>
                    <a:p>
                      <a:endParaRPr lang="fr-FR" sz="2400" dirty="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r>
              <a:tr h="685144">
                <a:tc>
                  <a:txBody>
                    <a:bodyPr/>
                    <a:lstStyle/>
                    <a:p>
                      <a:r>
                        <a:rPr lang="fr-FR" sz="2400" dirty="0" smtClean="0"/>
                        <a:t>L2 </a:t>
                      </a:r>
                      <a:endParaRPr lang="fr-FR" sz="2400" dirty="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tcPr>
                </a:tc>
                <a:tc>
                  <a:txBody>
                    <a:bodyPr/>
                    <a:lstStyle/>
                    <a:p>
                      <a:r>
                        <a:rPr lang="fr-FR" sz="2400" dirty="0" smtClean="0"/>
                        <a:t>Semestre 3</a:t>
                      </a:r>
                      <a:endParaRPr lang="fr-FR" sz="2400" dirty="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tcPr>
                </a:tc>
                <a:tc>
                  <a:txBody>
                    <a:bodyPr/>
                    <a:lstStyle/>
                    <a:p>
                      <a:pPr marL="342900" indent="-342900">
                        <a:buFontTx/>
                        <a:buChar char="-"/>
                      </a:pPr>
                      <a:r>
                        <a:rPr lang="fr-CA" sz="2400" dirty="0" smtClean="0"/>
                        <a:t>Sociolinguistique</a:t>
                      </a:r>
                      <a:r>
                        <a:rPr lang="fr-CA" sz="2400" baseline="0" dirty="0" smtClean="0"/>
                        <a:t> de la LSF</a:t>
                      </a:r>
                    </a:p>
                    <a:p>
                      <a:pPr marL="342900" indent="-342900">
                        <a:buFontTx/>
                        <a:buChar char="-"/>
                      </a:pPr>
                      <a:r>
                        <a:rPr lang="fr-CA" sz="2400" baseline="0" dirty="0" smtClean="0"/>
                        <a:t>EC d’une autre mineure </a:t>
                      </a:r>
                      <a:r>
                        <a:rPr lang="fr-CA" sz="2400" baseline="0" dirty="0" err="1" smtClean="0"/>
                        <a:t>SdL</a:t>
                      </a:r>
                      <a:endParaRPr lang="fr-FR" sz="2400" dirty="0" smtClean="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tcPr>
                </a:tc>
              </a:tr>
              <a:tr h="685144">
                <a:tc>
                  <a:txBody>
                    <a:bodyPr/>
                    <a:lstStyle/>
                    <a:p>
                      <a:endParaRPr lang="fr-FR" sz="2400" dirty="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a:txBody>
                    <a:bodyPr/>
                    <a:lstStyle/>
                    <a:p>
                      <a:r>
                        <a:rPr lang="fr-FR" sz="2400" dirty="0" smtClean="0"/>
                        <a:t>Semestre 4 </a:t>
                      </a:r>
                      <a:endParaRPr lang="fr-FR" sz="2400" dirty="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a:txBody>
                    <a:bodyPr/>
                    <a:lstStyle/>
                    <a:p>
                      <a:pPr marL="342900" indent="-342900">
                        <a:buFontTx/>
                        <a:buChar char="-"/>
                      </a:pPr>
                      <a:r>
                        <a:rPr lang="fr-CA" sz="2400" dirty="0" smtClean="0"/>
                        <a:t>Sémiologie du</a:t>
                      </a:r>
                      <a:r>
                        <a:rPr lang="fr-CA" sz="2400" baseline="0" dirty="0" smtClean="0"/>
                        <a:t> corps et </a:t>
                      </a:r>
                      <a:r>
                        <a:rPr lang="fr-CA" sz="2400" baseline="0" dirty="0" err="1" smtClean="0"/>
                        <a:t>lgs</a:t>
                      </a:r>
                      <a:r>
                        <a:rPr lang="fr-CA" sz="2400" baseline="0" dirty="0" smtClean="0"/>
                        <a:t>. des signes</a:t>
                      </a:r>
                      <a:endParaRPr lang="fr-CA" sz="2400" dirty="0" smtClean="0"/>
                    </a:p>
                    <a:p>
                      <a:pPr marL="342900" indent="-342900">
                        <a:buFontTx/>
                        <a:buChar char="-"/>
                      </a:pPr>
                      <a:r>
                        <a:rPr lang="fr-CA" sz="2400" dirty="0" smtClean="0"/>
                        <a:t>Éthique</a:t>
                      </a:r>
                      <a:r>
                        <a:rPr lang="fr-CA" sz="2400" baseline="0" dirty="0" smtClean="0"/>
                        <a:t> et </a:t>
                      </a:r>
                      <a:r>
                        <a:rPr lang="fr-CA" sz="2400" baseline="0" dirty="0" err="1" smtClean="0"/>
                        <a:t>sourdité</a:t>
                      </a:r>
                      <a:endParaRPr lang="fr-FR" sz="2400" dirty="0" smtClean="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r>
              <a:tr h="685144">
                <a:tc>
                  <a:txBody>
                    <a:bodyPr/>
                    <a:lstStyle/>
                    <a:p>
                      <a:r>
                        <a:rPr lang="fr-FR" sz="2400" dirty="0" smtClean="0"/>
                        <a:t>L3</a:t>
                      </a:r>
                      <a:endParaRPr lang="fr-FR" sz="2400" dirty="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tcPr>
                </a:tc>
                <a:tc>
                  <a:txBody>
                    <a:bodyPr/>
                    <a:lstStyle/>
                    <a:p>
                      <a:r>
                        <a:rPr lang="fr-FR" sz="2400" dirty="0" smtClean="0"/>
                        <a:t>Semestre 5</a:t>
                      </a:r>
                      <a:endParaRPr lang="fr-FR" sz="2400" dirty="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tcPr>
                </a:tc>
                <a:tc>
                  <a:txBody>
                    <a:bodyPr/>
                    <a:lstStyle/>
                    <a:p>
                      <a:pPr marL="342900" indent="-342900">
                        <a:buFontTx/>
                        <a:buChar char="-"/>
                      </a:pPr>
                      <a:r>
                        <a:rPr lang="fr-CA" sz="2400" dirty="0" smtClean="0"/>
                        <a:t>Analyse contrastive</a:t>
                      </a:r>
                      <a:r>
                        <a:rPr lang="fr-CA" sz="2400" baseline="0" dirty="0" smtClean="0"/>
                        <a:t> français/LSF</a:t>
                      </a:r>
                      <a:endParaRPr lang="fr-CA" sz="2400" dirty="0" smtClean="0"/>
                    </a:p>
                    <a:p>
                      <a:pPr marL="342900" indent="-342900">
                        <a:buFontTx/>
                        <a:buChar char="-"/>
                      </a:pPr>
                      <a:r>
                        <a:rPr lang="fr-CA" sz="2400" dirty="0" smtClean="0"/>
                        <a:t>Cours de la mineure Architecture</a:t>
                      </a:r>
                      <a:r>
                        <a:rPr lang="fr-CA" sz="2400" baseline="0" dirty="0" smtClean="0"/>
                        <a:t> des </a:t>
                      </a:r>
                      <a:r>
                        <a:rPr lang="fr-CA" sz="2400" baseline="0" dirty="0" err="1" smtClean="0"/>
                        <a:t>lgs</a:t>
                      </a:r>
                      <a:r>
                        <a:rPr lang="fr-CA" sz="2400" baseline="0" dirty="0" smtClean="0"/>
                        <a:t>.</a:t>
                      </a:r>
                      <a:endParaRPr lang="fr-FR" sz="2400" dirty="0" smtClean="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tcPr>
                </a:tc>
              </a:tr>
              <a:tr h="685144">
                <a:tc>
                  <a:txBody>
                    <a:bodyPr/>
                    <a:lstStyle/>
                    <a:p>
                      <a:endParaRPr lang="fr-FR" sz="2400" dirty="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a:txBody>
                    <a:bodyPr/>
                    <a:lstStyle/>
                    <a:p>
                      <a:r>
                        <a:rPr lang="fr-FR" sz="2400" dirty="0" smtClean="0"/>
                        <a:t>Semestre 6</a:t>
                      </a:r>
                      <a:endParaRPr lang="fr-FR" sz="2400" dirty="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a:txBody>
                    <a:bodyPr/>
                    <a:lstStyle/>
                    <a:p>
                      <a:pPr marL="342900" indent="-342900">
                        <a:buFontTx/>
                        <a:buChar char="-"/>
                      </a:pPr>
                      <a:r>
                        <a:rPr lang="fr-CA" sz="2400" dirty="0" smtClean="0"/>
                        <a:t>Introduction à la</a:t>
                      </a:r>
                      <a:r>
                        <a:rPr lang="fr-CA" sz="2400" baseline="0" dirty="0" smtClean="0"/>
                        <a:t> didactique de l’écrit</a:t>
                      </a:r>
                      <a:endParaRPr lang="fr-CA" sz="2400" dirty="0" smtClean="0"/>
                    </a:p>
                    <a:p>
                      <a:pPr marL="342900" indent="-342900">
                        <a:buFontTx/>
                        <a:buChar char="-"/>
                      </a:pPr>
                      <a:r>
                        <a:rPr lang="fr-CA" sz="2400" dirty="0" smtClean="0"/>
                        <a:t>Regards</a:t>
                      </a:r>
                      <a:r>
                        <a:rPr lang="fr-CA" sz="2400" baseline="0" dirty="0" smtClean="0"/>
                        <a:t> croisés sur les </a:t>
                      </a:r>
                      <a:r>
                        <a:rPr lang="fr-CA" sz="2400" baseline="0" dirty="0" err="1" smtClean="0"/>
                        <a:t>lgs</a:t>
                      </a:r>
                      <a:r>
                        <a:rPr lang="fr-CA" sz="2400" baseline="0" dirty="0" smtClean="0"/>
                        <a:t> des signes</a:t>
                      </a:r>
                      <a:endParaRPr lang="fr-FR" sz="2400" dirty="0" smtClean="0"/>
                    </a:p>
                  </a:txBody>
                  <a:tcPr>
                    <a:lnL w="28575" cap="flat" cmpd="sng" algn="ctr">
                      <a:solidFill>
                        <a:srgbClr val="4F81BD"/>
                      </a:solidFill>
                      <a:prstDash val="solid"/>
                      <a:round/>
                      <a:headEnd type="none" w="med" len="med"/>
                      <a:tailEnd type="none" w="med" len="med"/>
                    </a:lnL>
                    <a:lnR w="28575"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515857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964177"/>
          </a:xfrm>
        </p:spPr>
        <p:txBody>
          <a:bodyPr/>
          <a:lstStyle/>
          <a:p>
            <a:r>
              <a:rPr lang="fr-FR" sz="3600" b="1" dirty="0" smtClean="0"/>
              <a:t>Programme du forum</a:t>
            </a:r>
            <a:endParaRPr lang="fr-FR" sz="3600" b="1" dirty="0"/>
          </a:p>
        </p:txBody>
      </p:sp>
      <p:sp>
        <p:nvSpPr>
          <p:cNvPr id="3" name="Espace réservé du contenu 2"/>
          <p:cNvSpPr>
            <a:spLocks noGrp="1"/>
          </p:cNvSpPr>
          <p:nvPr>
            <p:ph idx="1"/>
          </p:nvPr>
        </p:nvSpPr>
        <p:spPr>
          <a:xfrm>
            <a:off x="457200" y="964177"/>
            <a:ext cx="8229600" cy="5693195"/>
          </a:xfrm>
        </p:spPr>
        <p:txBody>
          <a:bodyPr>
            <a:normAutofit fontScale="55000" lnSpcReduction="20000"/>
          </a:bodyPr>
          <a:lstStyle/>
          <a:p>
            <a:r>
              <a:rPr lang="fr-FR" b="1" dirty="0" smtClean="0">
                <a:solidFill>
                  <a:schemeClr val="accent2"/>
                </a:solidFill>
              </a:rPr>
              <a:t>Intervention du SCUIO-IP </a:t>
            </a:r>
            <a:r>
              <a:rPr lang="fr-FR" dirty="0" smtClean="0">
                <a:solidFill>
                  <a:schemeClr val="accent2"/>
                </a:solidFill>
              </a:rPr>
              <a:t>: outils à votre disposition</a:t>
            </a:r>
          </a:p>
          <a:p>
            <a:pPr marL="0" indent="0">
              <a:buNone/>
            </a:pPr>
            <a:r>
              <a:rPr lang="fr-FR" dirty="0" smtClean="0">
                <a:solidFill>
                  <a:schemeClr val="accent2"/>
                </a:solidFill>
              </a:rPr>
              <a:t> </a:t>
            </a:r>
          </a:p>
          <a:p>
            <a:r>
              <a:rPr lang="fr-FR" b="1" dirty="0" smtClean="0">
                <a:solidFill>
                  <a:schemeClr val="accent2"/>
                </a:solidFill>
              </a:rPr>
              <a:t>Présentation du Service Handicap de l’Université</a:t>
            </a:r>
          </a:p>
          <a:p>
            <a:endParaRPr lang="fr-FR" b="1" dirty="0" smtClean="0">
              <a:solidFill>
                <a:schemeClr val="accent2"/>
              </a:solidFill>
            </a:endParaRPr>
          </a:p>
          <a:p>
            <a:r>
              <a:rPr lang="fr-FR" b="1" dirty="0">
                <a:solidFill>
                  <a:schemeClr val="accent2"/>
                </a:solidFill>
              </a:rPr>
              <a:t>Mobilité internationale (SERCI, </a:t>
            </a:r>
            <a:r>
              <a:rPr lang="fr-FR" dirty="0">
                <a:solidFill>
                  <a:schemeClr val="accent2"/>
                </a:solidFill>
              </a:rPr>
              <a:t>Service des Relations et de la Coopération internationales</a:t>
            </a:r>
            <a:r>
              <a:rPr lang="fr-FR" dirty="0" smtClean="0">
                <a:solidFill>
                  <a:schemeClr val="accent2"/>
                </a:solidFill>
              </a:rPr>
              <a:t>)</a:t>
            </a:r>
          </a:p>
          <a:p>
            <a:pPr marL="0" indent="0">
              <a:buNone/>
            </a:pPr>
            <a:endParaRPr lang="fr-FR" dirty="0" smtClean="0">
              <a:solidFill>
                <a:schemeClr val="accent2"/>
              </a:solidFill>
            </a:endParaRPr>
          </a:p>
          <a:p>
            <a:r>
              <a:rPr lang="fr-FR" b="1" dirty="0">
                <a:solidFill>
                  <a:schemeClr val="accent2"/>
                </a:solidFill>
              </a:rPr>
              <a:t>Présentation du fonctionnement de la Bibliothèque </a:t>
            </a:r>
            <a:r>
              <a:rPr lang="fr-FR" b="1" dirty="0" smtClean="0">
                <a:solidFill>
                  <a:schemeClr val="accent2"/>
                </a:solidFill>
              </a:rPr>
              <a:t>Universitaire</a:t>
            </a:r>
          </a:p>
          <a:p>
            <a:r>
              <a:rPr lang="fr-FR" b="1" dirty="0" smtClean="0">
                <a:solidFill>
                  <a:schemeClr val="accent3"/>
                </a:solidFill>
              </a:rPr>
              <a:t>Inscription au EC de langue</a:t>
            </a:r>
          </a:p>
          <a:p>
            <a:pPr marL="0" indent="0">
              <a:buNone/>
            </a:pPr>
            <a:r>
              <a:rPr lang="fr-FR" dirty="0" smtClean="0"/>
              <a:t>—————————————————————</a:t>
            </a:r>
          </a:p>
          <a:p>
            <a:r>
              <a:rPr lang="fr-FR" b="1" dirty="0" smtClean="0"/>
              <a:t>UFR SDL : </a:t>
            </a:r>
            <a:r>
              <a:rPr lang="fr-FR" dirty="0" smtClean="0"/>
              <a:t>informations générales</a:t>
            </a:r>
          </a:p>
          <a:p>
            <a:pPr marL="0" indent="0">
              <a:buNone/>
            </a:pPr>
            <a:endParaRPr lang="fr-FR" dirty="0" smtClean="0"/>
          </a:p>
          <a:p>
            <a:r>
              <a:rPr lang="fr-FR" b="1" dirty="0" smtClean="0"/>
              <a:t>Tutorat d’accompagnement </a:t>
            </a:r>
          </a:p>
          <a:p>
            <a:pPr marL="0" indent="0">
              <a:buNone/>
            </a:pPr>
            <a:endParaRPr lang="fr-FR" dirty="0" smtClean="0"/>
          </a:p>
          <a:p>
            <a:r>
              <a:rPr lang="fr-FR" b="1" dirty="0" smtClean="0"/>
              <a:t>Licence de SDL </a:t>
            </a:r>
            <a:endParaRPr lang="fr-FR" b="1" dirty="0"/>
          </a:p>
          <a:p>
            <a:pPr lvl="1"/>
            <a:r>
              <a:rPr lang="fr-FR" sz="3300" dirty="0" smtClean="0"/>
              <a:t>Structure globale : Fondamentaux / Spécialisation / Mineure </a:t>
            </a:r>
          </a:p>
          <a:p>
            <a:pPr marL="457200" lvl="1" indent="0">
              <a:buNone/>
            </a:pPr>
            <a:r>
              <a:rPr lang="fr-FR" sz="3300" dirty="0"/>
              <a:t> </a:t>
            </a:r>
            <a:r>
              <a:rPr lang="fr-FR" sz="3300" dirty="0" smtClean="0"/>
              <a:t>      &gt;</a:t>
            </a:r>
            <a:r>
              <a:rPr lang="fr-FR" sz="3300" dirty="0"/>
              <a:t>&gt; </a:t>
            </a:r>
            <a:r>
              <a:rPr lang="fr-FR" sz="3300" b="1" dirty="0"/>
              <a:t>Procédures d’inscription et IP (inscription pédagogique</a:t>
            </a:r>
            <a:r>
              <a:rPr lang="fr-FR" sz="3300" b="1" dirty="0" smtClean="0"/>
              <a:t>)</a:t>
            </a:r>
            <a:endParaRPr lang="fr-FR" dirty="0" smtClean="0"/>
          </a:p>
          <a:p>
            <a:pPr lvl="1"/>
            <a:r>
              <a:rPr lang="fr-FR" sz="3300" dirty="0" smtClean="0"/>
              <a:t>Projets </a:t>
            </a:r>
            <a:r>
              <a:rPr lang="fr-FR" sz="3300" dirty="0" err="1" smtClean="0"/>
              <a:t>tutorés</a:t>
            </a:r>
            <a:r>
              <a:rPr lang="fr-FR" sz="3300" dirty="0" smtClean="0"/>
              <a:t> et Stages </a:t>
            </a:r>
          </a:p>
          <a:p>
            <a:pPr marL="0" indent="0">
              <a:buNone/>
            </a:pPr>
            <a:endParaRPr lang="fr-FR" dirty="0" smtClean="0"/>
          </a:p>
          <a:p>
            <a:r>
              <a:rPr lang="fr-FR" sz="3800" b="1" dirty="0" smtClean="0"/>
              <a:t>Questions-réponses</a:t>
            </a:r>
          </a:p>
          <a:p>
            <a:pPr marL="0" indent="0">
              <a:buNone/>
            </a:pPr>
            <a:endParaRPr lang="fr-FR" b="1" dirty="0" smtClean="0"/>
          </a:p>
        </p:txBody>
      </p:sp>
    </p:spTree>
    <p:extLst>
      <p:ext uri="{BB962C8B-B14F-4D97-AF65-F5344CB8AC3E}">
        <p14:creationId xmlns:p14="http://schemas.microsoft.com/office/powerpoint/2010/main" val="640721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Mineure </a:t>
            </a:r>
            <a:br>
              <a:rPr lang="fr-FR" dirty="0" smtClean="0"/>
            </a:br>
            <a:r>
              <a:rPr lang="fr-FR" i="1" dirty="0" smtClean="0"/>
              <a:t>Français Langue Etrangère</a:t>
            </a:r>
            <a:endParaRPr lang="fr-FR" i="1"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858800020"/>
              </p:ext>
            </p:extLst>
          </p:nvPr>
        </p:nvGraphicFramePr>
        <p:xfrm>
          <a:off x="457200" y="1600200"/>
          <a:ext cx="8229600" cy="4272280"/>
        </p:xfrm>
        <a:graphic>
          <a:graphicData uri="http://schemas.openxmlformats.org/drawingml/2006/table">
            <a:tbl>
              <a:tblPr firstRow="1" bandRow="1">
                <a:tableStyleId>{5C22544A-7EE6-4342-B048-85BDC9FD1C3A}</a:tableStyleId>
              </a:tblPr>
              <a:tblGrid>
                <a:gridCol w="964358"/>
                <a:gridCol w="1421559"/>
                <a:gridCol w="5843683"/>
              </a:tblGrid>
              <a:tr h="370840">
                <a:tc>
                  <a:txBody>
                    <a:bodyPr/>
                    <a:lstStyle/>
                    <a:p>
                      <a:endParaRPr lang="fr-FR" dirty="0"/>
                    </a:p>
                  </a:txBody>
                  <a:tcP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tcPr>
                </a:tc>
                <a:tc>
                  <a:txBody>
                    <a:bodyPr/>
                    <a:lstStyle/>
                    <a:p>
                      <a:endParaRPr lang="fr-FR" dirty="0"/>
                    </a:p>
                  </a:txBody>
                  <a:tcP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tcPr>
                </a:tc>
                <a:tc>
                  <a:txBody>
                    <a:bodyPr/>
                    <a:lstStyle/>
                    <a:p>
                      <a:endParaRPr lang="fr-FR"/>
                    </a:p>
                  </a:txBody>
                  <a:tcP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tcPr>
                </a:tc>
              </a:tr>
              <a:tr h="370840">
                <a:tc>
                  <a:txBody>
                    <a:bodyPr/>
                    <a:lstStyle/>
                    <a:p>
                      <a:r>
                        <a:rPr lang="fr-FR" sz="2000" dirty="0" smtClean="0"/>
                        <a:t>L2 </a:t>
                      </a:r>
                      <a:endParaRPr lang="fr-FR" sz="2000" dirty="0"/>
                    </a:p>
                  </a:txBody>
                  <a:tcP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tcPr>
                </a:tc>
                <a:tc>
                  <a:txBody>
                    <a:bodyPr/>
                    <a:lstStyle/>
                    <a:p>
                      <a:r>
                        <a:rPr lang="fr-FR" sz="2000" dirty="0" smtClean="0"/>
                        <a:t>Semestre 3</a:t>
                      </a:r>
                      <a:endParaRPr lang="fr-FR" sz="2000" dirty="0"/>
                    </a:p>
                  </a:txBody>
                  <a:tcP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tcPr>
                </a:tc>
                <a:tc>
                  <a:txBody>
                    <a:bodyPr/>
                    <a:lstStyle/>
                    <a:p>
                      <a:r>
                        <a:rPr lang="fr-FR" sz="2000" dirty="0" smtClean="0"/>
                        <a:t>- Introduction à la didactique</a:t>
                      </a:r>
                      <a:r>
                        <a:rPr lang="fr-FR" sz="2000" baseline="0" dirty="0" smtClean="0"/>
                        <a:t> des langues 1</a:t>
                      </a:r>
                      <a:endParaRPr lang="fr-FR" sz="2000" dirty="0"/>
                    </a:p>
                  </a:txBody>
                  <a:tcP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tcPr>
                </a:tc>
              </a:tr>
              <a:tr h="370840">
                <a:tc>
                  <a:txBody>
                    <a:bodyPr/>
                    <a:lstStyle/>
                    <a:p>
                      <a:endParaRPr lang="fr-FR" sz="2000"/>
                    </a:p>
                  </a:txBody>
                  <a:tcP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tcPr>
                </a:tc>
                <a:tc>
                  <a:txBody>
                    <a:bodyPr/>
                    <a:lstStyle/>
                    <a:p>
                      <a:endParaRPr lang="fr-FR" sz="2000"/>
                    </a:p>
                  </a:txBody>
                  <a:tcP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tcPr>
                </a:tc>
                <a:tc>
                  <a:txBody>
                    <a:bodyPr/>
                    <a:lstStyle/>
                    <a:p>
                      <a:r>
                        <a:rPr lang="fr-FR" sz="2000" dirty="0" smtClean="0"/>
                        <a:t>- EC d’une autre mineure</a:t>
                      </a:r>
                      <a:endParaRPr lang="fr-FR" sz="2000" dirty="0"/>
                    </a:p>
                  </a:txBody>
                  <a:tcP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tcPr>
                </a:tc>
              </a:tr>
              <a:tr h="370840">
                <a:tc>
                  <a:txBody>
                    <a:bodyPr/>
                    <a:lstStyle/>
                    <a:p>
                      <a:endParaRPr lang="fr-FR" sz="2000"/>
                    </a:p>
                  </a:txBody>
                  <a:tcP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tcPr>
                </a:tc>
                <a:tc>
                  <a:txBody>
                    <a:bodyPr/>
                    <a:lstStyle/>
                    <a:p>
                      <a:r>
                        <a:rPr lang="fr-FR" sz="2000" dirty="0" smtClean="0"/>
                        <a:t>Semestre 4 </a:t>
                      </a:r>
                      <a:endParaRPr lang="fr-FR" sz="2000" dirty="0"/>
                    </a:p>
                  </a:txBody>
                  <a:tcP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2000" dirty="0" smtClean="0"/>
                        <a:t>- Introduction</a:t>
                      </a:r>
                      <a:r>
                        <a:rPr lang="fr-FR" sz="2000" baseline="0" dirty="0" smtClean="0"/>
                        <a:t> à la didactique de l’oral</a:t>
                      </a:r>
                      <a:endParaRPr lang="fr-FR" sz="2000" dirty="0" smtClean="0"/>
                    </a:p>
                  </a:txBody>
                  <a:tcP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tcPr>
                </a:tc>
              </a:tr>
              <a:tr h="370840">
                <a:tc>
                  <a:txBody>
                    <a:bodyPr/>
                    <a:lstStyle/>
                    <a:p>
                      <a:endParaRPr lang="fr-FR" sz="2000"/>
                    </a:p>
                  </a:txBody>
                  <a:tcP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tcPr>
                </a:tc>
                <a:tc>
                  <a:txBody>
                    <a:bodyPr/>
                    <a:lstStyle/>
                    <a:p>
                      <a:endParaRPr lang="fr-FR" sz="2000"/>
                    </a:p>
                  </a:txBody>
                  <a:tcP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2000" dirty="0" smtClean="0"/>
                        <a:t>- EC d’une autre mineure</a:t>
                      </a:r>
                    </a:p>
                  </a:txBody>
                  <a:tcP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tcPr>
                </a:tc>
              </a:tr>
              <a:tr h="370840">
                <a:tc>
                  <a:txBody>
                    <a:bodyPr/>
                    <a:lstStyle/>
                    <a:p>
                      <a:r>
                        <a:rPr lang="fr-FR" sz="2000" dirty="0" smtClean="0"/>
                        <a:t>L3</a:t>
                      </a:r>
                      <a:endParaRPr lang="fr-FR" sz="2000" dirty="0"/>
                    </a:p>
                  </a:txBody>
                  <a:tcP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tcPr>
                </a:tc>
                <a:tc>
                  <a:txBody>
                    <a:bodyPr/>
                    <a:lstStyle/>
                    <a:p>
                      <a:r>
                        <a:rPr lang="fr-FR" sz="2000" dirty="0" smtClean="0"/>
                        <a:t>Semestre 5</a:t>
                      </a:r>
                      <a:endParaRPr lang="fr-FR" sz="2000" dirty="0"/>
                    </a:p>
                  </a:txBody>
                  <a:tcP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tcPr>
                </a:tc>
                <a:tc>
                  <a:txBody>
                    <a:bodyPr/>
                    <a:lstStyle/>
                    <a:p>
                      <a:pPr marL="285750" indent="-285750">
                        <a:buFontTx/>
                        <a:buChar char="-"/>
                      </a:pPr>
                      <a:r>
                        <a:rPr lang="fr-FR" sz="2000" dirty="0" smtClean="0"/>
                        <a:t>Observer la classe de langue (OCL)</a:t>
                      </a:r>
                    </a:p>
                    <a:p>
                      <a:pPr marL="285750" indent="-285750">
                        <a:buFontTx/>
                        <a:buChar char="-"/>
                      </a:pPr>
                      <a:r>
                        <a:rPr lang="fr-FR" sz="2000" dirty="0" smtClean="0"/>
                        <a:t>Langue étrangère pour OCL</a:t>
                      </a:r>
                      <a:endParaRPr lang="fr-FR" sz="2000" dirty="0"/>
                    </a:p>
                  </a:txBody>
                  <a:tcP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tcPr>
                </a:tc>
              </a:tr>
              <a:tr h="370840">
                <a:tc>
                  <a:txBody>
                    <a:bodyPr/>
                    <a:lstStyle/>
                    <a:p>
                      <a:endParaRPr lang="fr-FR" sz="2000" dirty="0"/>
                    </a:p>
                  </a:txBody>
                  <a:tcP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tcPr>
                </a:tc>
                <a:tc>
                  <a:txBody>
                    <a:bodyPr/>
                    <a:lstStyle/>
                    <a:p>
                      <a:r>
                        <a:rPr lang="fr-FR" sz="2000" dirty="0" smtClean="0"/>
                        <a:t>Semestre 6</a:t>
                      </a:r>
                      <a:endParaRPr lang="fr-FR" sz="2000" dirty="0"/>
                    </a:p>
                  </a:txBody>
                  <a:tcP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tcPr>
                </a:tc>
                <a:tc>
                  <a:txBody>
                    <a:bodyPr/>
                    <a:lstStyle/>
                    <a:p>
                      <a:pPr marL="285750" indent="-285750">
                        <a:buFontTx/>
                        <a:buChar char="-"/>
                      </a:pPr>
                      <a:r>
                        <a:rPr lang="fr-FR" sz="2000" dirty="0" smtClean="0"/>
                        <a:t>Introduction</a:t>
                      </a:r>
                      <a:r>
                        <a:rPr lang="fr-FR" sz="2000" baseline="0" dirty="0" smtClean="0"/>
                        <a:t> à la didactique de l’écrit</a:t>
                      </a:r>
                    </a:p>
                    <a:p>
                      <a:pPr marL="285750" indent="-285750">
                        <a:buFontTx/>
                        <a:buChar char="-"/>
                      </a:pPr>
                      <a:r>
                        <a:rPr lang="fr-FR" sz="2000" baseline="0" dirty="0" smtClean="0"/>
                        <a:t>1 EC au choix parmi:</a:t>
                      </a:r>
                    </a:p>
                    <a:p>
                      <a:pPr marL="342900" indent="-71438">
                        <a:buFont typeface="Wingdings" charset="2"/>
                        <a:buChar char="ü"/>
                      </a:pPr>
                      <a:r>
                        <a:rPr lang="fr-FR" sz="2000" baseline="0" dirty="0" smtClean="0"/>
                        <a:t>Politiques linguistiques et francophonie</a:t>
                      </a:r>
                    </a:p>
                    <a:p>
                      <a:pPr marL="342900" indent="-71438">
                        <a:buFont typeface="Wingdings" charset="2"/>
                        <a:buChar char="ü"/>
                      </a:pPr>
                      <a:r>
                        <a:rPr lang="fr-FR" sz="2000" baseline="0" dirty="0" smtClean="0"/>
                        <a:t>Anthropologie culturelle</a:t>
                      </a:r>
                    </a:p>
                    <a:p>
                      <a:pPr marL="342900" indent="-71438">
                        <a:buFont typeface="Wingdings" charset="2"/>
                        <a:buChar char="ü"/>
                      </a:pPr>
                      <a:r>
                        <a:rPr lang="fr-FR" sz="2000" baseline="0" dirty="0" smtClean="0"/>
                        <a:t>Communication interculturelle et pédagogie</a:t>
                      </a:r>
                      <a:endParaRPr lang="fr-FR" sz="2000" dirty="0"/>
                    </a:p>
                  </a:txBody>
                  <a:tcP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415029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93208"/>
            <a:ext cx="8229600" cy="922791"/>
          </a:xfrm>
        </p:spPr>
        <p:txBody>
          <a:bodyPr/>
          <a:lstStyle/>
          <a:p>
            <a:r>
              <a:rPr lang="fr-FR" b="1" dirty="0" smtClean="0">
                <a:solidFill>
                  <a:srgbClr val="0000FF"/>
                </a:solidFill>
              </a:rPr>
              <a:t>Licence SDL </a:t>
            </a:r>
            <a:r>
              <a:rPr lang="mr-IN" b="1" dirty="0" smtClean="0">
                <a:solidFill>
                  <a:srgbClr val="0000FF"/>
                </a:solidFill>
              </a:rPr>
              <a:t>–</a:t>
            </a:r>
            <a:r>
              <a:rPr lang="fr-FR" b="1" dirty="0" smtClean="0">
                <a:solidFill>
                  <a:srgbClr val="0000FF"/>
                </a:solidFill>
              </a:rPr>
              <a:t> L2</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126538997"/>
              </p:ext>
            </p:extLst>
          </p:nvPr>
        </p:nvGraphicFramePr>
        <p:xfrm>
          <a:off x="435429" y="832180"/>
          <a:ext cx="8251371" cy="5547360"/>
        </p:xfrm>
        <a:graphic>
          <a:graphicData uri="http://schemas.openxmlformats.org/drawingml/2006/table">
            <a:tbl>
              <a:tblPr firstRow="1" bandRow="1">
                <a:tableStyleId>{5C22544A-7EE6-4342-B048-85BDC9FD1C3A}</a:tableStyleId>
              </a:tblPr>
              <a:tblGrid>
                <a:gridCol w="4136571"/>
                <a:gridCol w="4114800"/>
              </a:tblGrid>
              <a:tr h="430151">
                <a:tc>
                  <a:txBody>
                    <a:bodyPr/>
                    <a:lstStyle/>
                    <a:p>
                      <a:r>
                        <a:rPr lang="fr-FR" sz="2400" dirty="0" smtClean="0"/>
                        <a:t>Semestre 1</a:t>
                      </a:r>
                      <a:endParaRPr lang="fr-FR" sz="2400" dirty="0"/>
                    </a:p>
                  </a:txBody>
                  <a:tcPr/>
                </a:tc>
                <a:tc>
                  <a:txBody>
                    <a:bodyPr/>
                    <a:lstStyle/>
                    <a:p>
                      <a:r>
                        <a:rPr lang="fr-FR" sz="2400" b="1" i="0" dirty="0" smtClean="0">
                          <a:solidFill>
                            <a:schemeClr val="bg1"/>
                          </a:solidFill>
                        </a:rPr>
                        <a:t>Semestre 2</a:t>
                      </a:r>
                      <a:endParaRPr lang="fr-FR" sz="2400" b="1" i="0" dirty="0">
                        <a:solidFill>
                          <a:schemeClr val="bg1"/>
                        </a:solidFill>
                      </a:endParaRPr>
                    </a:p>
                  </a:txBody>
                  <a:tcPr/>
                </a:tc>
              </a:tr>
              <a:tr h="430151">
                <a:tc>
                  <a:txBody>
                    <a:bodyPr/>
                    <a:lstStyle/>
                    <a:p>
                      <a:r>
                        <a:rPr lang="fr-FR" sz="2400" b="1" i="0" dirty="0" smtClean="0"/>
                        <a:t>UE 7 Majeure </a:t>
                      </a:r>
                      <a:r>
                        <a:rPr lang="fr-FR" sz="2400" b="0" i="0" dirty="0" smtClean="0"/>
                        <a:t>(</a:t>
                      </a:r>
                      <a:r>
                        <a:rPr lang="fr-FR" sz="2400" b="0" i="0" dirty="0" err="1" smtClean="0"/>
                        <a:t>coef</a:t>
                      </a:r>
                      <a:r>
                        <a:rPr lang="fr-FR" sz="2400" b="0" i="0" dirty="0" smtClean="0"/>
                        <a:t> 4)</a:t>
                      </a:r>
                      <a:endParaRPr lang="fr-FR" sz="2400" b="0" i="0" dirty="0"/>
                    </a:p>
                  </a:txBody>
                  <a:tcPr>
                    <a:solidFill>
                      <a:schemeClr val="tx2">
                        <a:lumMod val="20000"/>
                        <a:lumOff val="80000"/>
                      </a:schemeClr>
                    </a:solidFill>
                  </a:tcPr>
                </a:tc>
                <a:tc>
                  <a:txBody>
                    <a:bodyPr/>
                    <a:lstStyle/>
                    <a:p>
                      <a:r>
                        <a:rPr lang="fr-FR" sz="2400" b="1" i="0" dirty="0" smtClean="0"/>
                        <a:t>UE 11 Majeure </a:t>
                      </a:r>
                      <a:r>
                        <a:rPr lang="fr-FR" sz="2400" b="0" i="0" dirty="0" smtClean="0"/>
                        <a:t>(</a:t>
                      </a:r>
                      <a:r>
                        <a:rPr lang="fr-FR" sz="2400" b="0" i="0" dirty="0" err="1" smtClean="0"/>
                        <a:t>coef</a:t>
                      </a:r>
                      <a:r>
                        <a:rPr lang="fr-FR" sz="2400" b="0" i="0" dirty="0" smtClean="0"/>
                        <a:t> 4)</a:t>
                      </a:r>
                    </a:p>
                  </a:txBody>
                  <a:tcPr>
                    <a:solidFill>
                      <a:schemeClr val="tx2">
                        <a:lumMod val="20000"/>
                        <a:lumOff val="80000"/>
                      </a:schemeClr>
                    </a:solidFill>
                  </a:tcPr>
                </a:tc>
              </a:tr>
              <a:tr h="430151">
                <a:tc>
                  <a:txBody>
                    <a:bodyPr/>
                    <a:lstStyle/>
                    <a:p>
                      <a:pPr marL="180000" algn="l"/>
                      <a:r>
                        <a:rPr lang="fr-FR" sz="2400" b="1" dirty="0" smtClean="0">
                          <a:solidFill>
                            <a:schemeClr val="accent1"/>
                          </a:solidFill>
                        </a:rPr>
                        <a:t>Logique</a:t>
                      </a:r>
                      <a:endParaRPr lang="fr-FR" sz="2400" b="1" dirty="0">
                        <a:solidFill>
                          <a:schemeClr val="accent1"/>
                        </a:solidFill>
                      </a:endParaRPr>
                    </a:p>
                  </a:txBody>
                  <a:tcPr>
                    <a:solidFill>
                      <a:schemeClr val="bg1">
                        <a:lumMod val="95000"/>
                      </a:schemeClr>
                    </a:solidFill>
                  </a:tcPr>
                </a:tc>
                <a:tc>
                  <a:txBody>
                    <a:bodyPr/>
                    <a:lstStyle/>
                    <a:p>
                      <a:pPr marL="180000" algn="l"/>
                      <a:r>
                        <a:rPr lang="fr-FR" sz="2400" b="1" dirty="0" smtClean="0">
                          <a:solidFill>
                            <a:schemeClr val="accent1"/>
                          </a:solidFill>
                        </a:rPr>
                        <a:t>Syntaxe </a:t>
                      </a:r>
                      <a:endParaRPr lang="fr-FR" sz="2400" b="1" dirty="0">
                        <a:solidFill>
                          <a:schemeClr val="accent1"/>
                        </a:solidFill>
                      </a:endParaRPr>
                    </a:p>
                  </a:txBody>
                  <a:tcPr>
                    <a:solidFill>
                      <a:schemeClr val="bg1">
                        <a:lumMod val="95000"/>
                      </a:schemeClr>
                    </a:solidFill>
                  </a:tcPr>
                </a:tc>
              </a:tr>
              <a:tr h="573287">
                <a:tc>
                  <a:txBody>
                    <a:bodyPr/>
                    <a:lstStyle/>
                    <a:p>
                      <a:pPr marL="180000" marR="0" indent="0" algn="l" defTabSz="457200" rtl="0" eaLnBrk="1" fontAlgn="auto" latinLnBrk="0" hangingPunct="1">
                        <a:lnSpc>
                          <a:spcPct val="100000"/>
                        </a:lnSpc>
                        <a:spcBef>
                          <a:spcPts val="0"/>
                        </a:spcBef>
                        <a:spcAft>
                          <a:spcPts val="0"/>
                        </a:spcAft>
                        <a:buClrTx/>
                        <a:buSzTx/>
                        <a:buFontTx/>
                        <a:buNone/>
                        <a:tabLst/>
                        <a:defRPr/>
                      </a:pPr>
                      <a:r>
                        <a:rPr lang="fr-FR" sz="2400" b="1" smtClean="0">
                          <a:solidFill>
                            <a:schemeClr val="accent1"/>
                          </a:solidFill>
                        </a:rPr>
                        <a:t>Psycholinguistique</a:t>
                      </a:r>
                    </a:p>
                    <a:p>
                      <a:pPr marL="180000" marR="0" indent="0" algn="l" defTabSz="457200" rtl="0" eaLnBrk="1" fontAlgn="auto" latinLnBrk="0" hangingPunct="1">
                        <a:lnSpc>
                          <a:spcPct val="100000"/>
                        </a:lnSpc>
                        <a:spcBef>
                          <a:spcPts val="0"/>
                        </a:spcBef>
                        <a:spcAft>
                          <a:spcPts val="0"/>
                        </a:spcAft>
                        <a:buClrTx/>
                        <a:buSzTx/>
                        <a:buFontTx/>
                        <a:buNone/>
                        <a:tabLst/>
                        <a:defRPr/>
                      </a:pPr>
                      <a:endParaRPr lang="fr-FR" sz="2400" b="1" dirty="0" smtClean="0">
                        <a:solidFill>
                          <a:schemeClr val="accent1"/>
                        </a:solidFill>
                      </a:endParaRPr>
                    </a:p>
                  </a:txBody>
                  <a:tcPr>
                    <a:solidFill>
                      <a:schemeClr val="bg1">
                        <a:lumMod val="95000"/>
                      </a:schemeClr>
                    </a:solidFill>
                  </a:tcPr>
                </a:tc>
                <a:tc>
                  <a:txBody>
                    <a:bodyPr/>
                    <a:lstStyle/>
                    <a:p>
                      <a:pPr marL="180000" algn="l"/>
                      <a:r>
                        <a:rPr lang="fr-FR" sz="2400" b="1" dirty="0" smtClean="0">
                          <a:solidFill>
                            <a:schemeClr val="accent1"/>
                          </a:solidFill>
                        </a:rPr>
                        <a:t>Phonétique et Phonémique</a:t>
                      </a:r>
                      <a:endParaRPr lang="fr-FR" sz="2400" b="1" dirty="0">
                        <a:solidFill>
                          <a:schemeClr val="accent1"/>
                        </a:solidFill>
                      </a:endParaRPr>
                    </a:p>
                  </a:txBody>
                  <a:tcPr>
                    <a:solidFill>
                      <a:schemeClr val="bg1">
                        <a:lumMod val="95000"/>
                      </a:schemeClr>
                    </a:solidFill>
                  </a:tcPr>
                </a:tc>
              </a:tr>
              <a:tr h="453247">
                <a:tc>
                  <a:txBody>
                    <a:bodyPr/>
                    <a:lstStyle/>
                    <a:p>
                      <a:pPr marL="0" indent="0" algn="l"/>
                      <a:r>
                        <a:rPr lang="fr-FR" sz="2400" b="1" i="0" dirty="0" smtClean="0">
                          <a:solidFill>
                            <a:schemeClr val="tx1"/>
                          </a:solidFill>
                        </a:rPr>
                        <a:t>UE 8 Spécialisation </a:t>
                      </a:r>
                      <a:r>
                        <a:rPr lang="fr-FR" sz="2400" b="0" i="0" dirty="0" smtClean="0">
                          <a:solidFill>
                            <a:schemeClr val="tx1"/>
                          </a:solidFill>
                        </a:rPr>
                        <a:t>(</a:t>
                      </a:r>
                      <a:r>
                        <a:rPr lang="fr-FR" sz="2400" b="0" i="0" dirty="0" err="1" smtClean="0">
                          <a:solidFill>
                            <a:schemeClr val="tx1"/>
                          </a:solidFill>
                        </a:rPr>
                        <a:t>coef</a:t>
                      </a:r>
                      <a:r>
                        <a:rPr lang="fr-FR" sz="2400" b="0" i="0" dirty="0" smtClean="0">
                          <a:solidFill>
                            <a:schemeClr val="tx1"/>
                          </a:solidFill>
                        </a:rPr>
                        <a:t>  3)</a:t>
                      </a:r>
                      <a:endParaRPr lang="fr-FR" sz="2400" b="0" i="0" dirty="0">
                        <a:solidFill>
                          <a:schemeClr val="tx1"/>
                        </a:solidFill>
                      </a:endParaRPr>
                    </a:p>
                  </a:txBody>
                  <a:tcPr>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2400" b="1" i="0" dirty="0" smtClean="0">
                          <a:solidFill>
                            <a:schemeClr val="tx1"/>
                          </a:solidFill>
                        </a:rPr>
                        <a:t>UE 12 Spécialisation </a:t>
                      </a:r>
                      <a:r>
                        <a:rPr lang="fr-FR" sz="2400" b="0" i="0" dirty="0" smtClean="0">
                          <a:solidFill>
                            <a:schemeClr val="tx1"/>
                          </a:solidFill>
                        </a:rPr>
                        <a:t>(</a:t>
                      </a:r>
                      <a:r>
                        <a:rPr lang="fr-FR" sz="2400" b="0" i="0" dirty="0" err="1" smtClean="0">
                          <a:solidFill>
                            <a:schemeClr val="tx1"/>
                          </a:solidFill>
                        </a:rPr>
                        <a:t>coef</a:t>
                      </a:r>
                      <a:r>
                        <a:rPr lang="fr-FR" sz="2400" b="0" i="0" dirty="0" smtClean="0">
                          <a:solidFill>
                            <a:schemeClr val="tx1"/>
                          </a:solidFill>
                        </a:rPr>
                        <a:t>  3)</a:t>
                      </a:r>
                    </a:p>
                  </a:txBody>
                  <a:tcPr>
                    <a:solidFill>
                      <a:schemeClr val="tx2">
                        <a:lumMod val="20000"/>
                        <a:lumOff val="80000"/>
                      </a:schemeClr>
                    </a:solidFill>
                  </a:tcPr>
                </a:tc>
              </a:tr>
              <a:tr h="453247">
                <a:tc gridSpan="2">
                  <a:txBody>
                    <a:bodyPr/>
                    <a:lstStyle/>
                    <a:p>
                      <a:pPr marL="0" indent="0" algn="ctr"/>
                      <a:r>
                        <a:rPr lang="fr-FR" sz="2400" b="0" i="0" dirty="0" smtClean="0">
                          <a:solidFill>
                            <a:schemeClr val="accent1"/>
                          </a:solidFill>
                        </a:rPr>
                        <a:t>LAP</a:t>
                      </a:r>
                      <a:r>
                        <a:rPr lang="fr-FR" sz="2400" b="0" i="0" baseline="0" dirty="0" smtClean="0">
                          <a:solidFill>
                            <a:schemeClr val="accent1"/>
                          </a:solidFill>
                        </a:rPr>
                        <a:t> ou LLS</a:t>
                      </a:r>
                      <a:endParaRPr lang="fr-FR" sz="2400" b="0" i="0" dirty="0">
                        <a:solidFill>
                          <a:schemeClr val="accent1"/>
                        </a:solidFill>
                      </a:endParaRPr>
                    </a:p>
                  </a:txBody>
                  <a:tcPr>
                    <a:solidFill>
                      <a:schemeClr val="bg1">
                        <a:lumMod val="95000"/>
                      </a:schemeClr>
                    </a:solidFill>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fr-FR" b="0" i="0" dirty="0" smtClean="0">
                        <a:solidFill>
                          <a:schemeClr val="tx1"/>
                        </a:solidFill>
                      </a:endParaRPr>
                    </a:p>
                  </a:txBody>
                  <a:tcPr>
                    <a:solidFill>
                      <a:schemeClr val="tx2">
                        <a:lumMod val="20000"/>
                        <a:lumOff val="80000"/>
                      </a:schemeClr>
                    </a:solidFill>
                  </a:tcPr>
                </a:tc>
              </a:tr>
              <a:tr h="430151">
                <a:tc>
                  <a:txBody>
                    <a:bodyPr/>
                    <a:lstStyle/>
                    <a:p>
                      <a:r>
                        <a:rPr lang="fr-FR" sz="2400" b="1" i="0" dirty="0" smtClean="0"/>
                        <a:t>UE 9 Mineure </a:t>
                      </a:r>
                      <a:r>
                        <a:rPr lang="fr-FR" sz="2400" b="0" i="0" dirty="0" smtClean="0"/>
                        <a:t>(</a:t>
                      </a:r>
                      <a:r>
                        <a:rPr lang="fr-FR" sz="2400" b="0" i="0" dirty="0" err="1" smtClean="0"/>
                        <a:t>coef</a:t>
                      </a:r>
                      <a:r>
                        <a:rPr lang="fr-FR" sz="2400" b="0" i="0" dirty="0" smtClean="0"/>
                        <a:t> 3)</a:t>
                      </a:r>
                      <a:endParaRPr lang="fr-FR" sz="2400" b="1" i="0" dirty="0"/>
                    </a:p>
                  </a:txBody>
                  <a:tcPr>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2400" b="1" i="0" dirty="0" smtClean="0"/>
                        <a:t>UE 13 Mineure (</a:t>
                      </a:r>
                      <a:r>
                        <a:rPr lang="fr-FR" sz="2400" b="0" i="0" dirty="0" err="1" smtClean="0"/>
                        <a:t>coef</a:t>
                      </a:r>
                      <a:r>
                        <a:rPr lang="fr-FR" sz="2400" b="0" i="0" dirty="0" smtClean="0"/>
                        <a:t> 3)</a:t>
                      </a:r>
                    </a:p>
                  </a:txBody>
                  <a:tcPr>
                    <a:solidFill>
                      <a:schemeClr val="tx2">
                        <a:lumMod val="20000"/>
                        <a:lumOff val="80000"/>
                      </a:schemeClr>
                    </a:solidFill>
                  </a:tcPr>
                </a:tc>
              </a:tr>
              <a:tr h="430151">
                <a:tc gridSpan="2">
                  <a:txBody>
                    <a:bodyPr/>
                    <a:lstStyle/>
                    <a:p>
                      <a:pPr marL="180000" marR="0" indent="0" algn="ctr" defTabSz="457200" rtl="0" eaLnBrk="1" fontAlgn="auto" latinLnBrk="0" hangingPunct="1">
                        <a:lnSpc>
                          <a:spcPct val="100000"/>
                        </a:lnSpc>
                        <a:spcBef>
                          <a:spcPts val="0"/>
                        </a:spcBef>
                        <a:spcAft>
                          <a:spcPts val="0"/>
                        </a:spcAft>
                        <a:buClrTx/>
                        <a:buSzTx/>
                        <a:buFontTx/>
                        <a:buNone/>
                        <a:tabLst/>
                        <a:defRPr/>
                      </a:pPr>
                      <a:r>
                        <a:rPr lang="fr-FR" sz="2400" dirty="0" smtClean="0">
                          <a:solidFill>
                            <a:schemeClr val="accent1"/>
                          </a:solidFill>
                        </a:rPr>
                        <a:t>Architecture des Langues ou FLE ou ES</a:t>
                      </a:r>
                      <a:r>
                        <a:rPr lang="fr-FR" sz="2400" baseline="0" dirty="0" smtClean="0">
                          <a:solidFill>
                            <a:schemeClr val="accent1"/>
                          </a:solidFill>
                        </a:rPr>
                        <a:t> ou</a:t>
                      </a:r>
                      <a:r>
                        <a:rPr lang="fr-FR" sz="2400" dirty="0" smtClean="0">
                          <a:solidFill>
                            <a:schemeClr val="tx2">
                              <a:lumMod val="60000"/>
                              <a:lumOff val="40000"/>
                            </a:schemeClr>
                          </a:solidFill>
                        </a:rPr>
                        <a:t> Mineure externe</a:t>
                      </a:r>
                    </a:p>
                  </a:txBody>
                  <a:tcPr>
                    <a:solidFill>
                      <a:schemeClr val="bg1">
                        <a:lumMod val="95000"/>
                      </a:schemeClr>
                    </a:solidFill>
                  </a:tcPr>
                </a:tc>
                <a:tc hMerge="1">
                  <a:txBody>
                    <a:bodyPr/>
                    <a:lstStyle/>
                    <a:p>
                      <a:endParaRPr lang="fr-FR" dirty="0"/>
                    </a:p>
                  </a:txBody>
                  <a:tcPr>
                    <a:solidFill>
                      <a:schemeClr val="bg1">
                        <a:lumMod val="95000"/>
                      </a:schemeClr>
                    </a:solidFill>
                  </a:tcPr>
                </a:tc>
              </a:tr>
              <a:tr h="430151">
                <a:tc>
                  <a:txBody>
                    <a:bodyPr/>
                    <a:lstStyle/>
                    <a:p>
                      <a:r>
                        <a:rPr lang="fr-FR" sz="2400" b="1" i="0" dirty="0" smtClean="0"/>
                        <a:t>UE 10 PPP </a:t>
                      </a:r>
                      <a:r>
                        <a:rPr lang="fr-FR" sz="2400" b="0" i="0" dirty="0" smtClean="0"/>
                        <a:t>(</a:t>
                      </a:r>
                      <a:r>
                        <a:rPr lang="fr-FR" sz="2400" b="0" i="0" dirty="0" err="1" smtClean="0"/>
                        <a:t>coef</a:t>
                      </a:r>
                      <a:r>
                        <a:rPr lang="fr-FR" sz="2400" b="0" i="0" dirty="0" smtClean="0"/>
                        <a:t> 1)</a:t>
                      </a:r>
                      <a:endParaRPr lang="fr-FR" sz="2400" b="1" i="0" dirty="0"/>
                    </a:p>
                  </a:txBody>
                  <a:tcPr>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2400" b="1" i="0" dirty="0" smtClean="0"/>
                        <a:t>UE 14 PPP (</a:t>
                      </a:r>
                      <a:r>
                        <a:rPr lang="fr-FR" sz="2400" b="0" i="0" dirty="0" err="1" smtClean="0"/>
                        <a:t>coef</a:t>
                      </a:r>
                      <a:r>
                        <a:rPr lang="fr-FR" sz="2400" b="0" i="0" dirty="0" smtClean="0"/>
                        <a:t> 1)</a:t>
                      </a:r>
                    </a:p>
                  </a:txBody>
                  <a:tcPr>
                    <a:solidFill>
                      <a:schemeClr val="tx2">
                        <a:lumMod val="20000"/>
                        <a:lumOff val="80000"/>
                      </a:schemeClr>
                    </a:solidFill>
                  </a:tcPr>
                </a:tc>
              </a:tr>
              <a:tr h="430151">
                <a:tc>
                  <a:txBody>
                    <a:bodyPr/>
                    <a:lstStyle/>
                    <a:p>
                      <a:pPr marL="180975" indent="0"/>
                      <a:r>
                        <a:rPr lang="fr-FR" sz="2400" b="0" i="0" dirty="0" smtClean="0"/>
                        <a:t>EC langue </a:t>
                      </a:r>
                    </a:p>
                    <a:p>
                      <a:pPr marL="180975" indent="0"/>
                      <a:r>
                        <a:rPr lang="fr-FR" sz="2400" b="0" i="0" dirty="0" smtClean="0"/>
                        <a:t>M3P</a:t>
                      </a:r>
                      <a:r>
                        <a:rPr lang="fr-FR" sz="2400" b="0" i="0" baseline="0" dirty="0" smtClean="0"/>
                        <a:t> (15h)</a:t>
                      </a:r>
                      <a:endParaRPr lang="fr-FR" sz="2400" b="0" i="0" dirty="0"/>
                    </a:p>
                  </a:txBody>
                  <a:tcPr>
                    <a:solidFill>
                      <a:schemeClr val="bg1">
                        <a:lumMod val="95000"/>
                      </a:schemeClr>
                    </a:solidFill>
                  </a:tcPr>
                </a:tc>
                <a:tc>
                  <a:txBody>
                    <a:bodyPr/>
                    <a:lstStyle/>
                    <a:p>
                      <a:r>
                        <a:rPr lang="fr-FR" sz="1600" kern="1200" dirty="0" smtClean="0">
                          <a:solidFill>
                            <a:schemeClr val="dk1"/>
                          </a:solidFill>
                          <a:effectLst/>
                          <a:latin typeface="+mn-lt"/>
                          <a:ea typeface="+mn-ea"/>
                          <a:cs typeface="+mn-cs"/>
                        </a:rPr>
                        <a:t>- Tremplin 	- Réussite (</a:t>
                      </a:r>
                      <a:r>
                        <a:rPr lang="fr-FR" sz="1600" kern="1200" dirty="0" err="1" smtClean="0">
                          <a:solidFill>
                            <a:schemeClr val="dk1"/>
                          </a:solidFill>
                          <a:effectLst/>
                          <a:latin typeface="+mn-lt"/>
                          <a:ea typeface="+mn-ea"/>
                          <a:cs typeface="+mn-cs"/>
                        </a:rPr>
                        <a:t>cad</a:t>
                      </a:r>
                      <a:r>
                        <a:rPr lang="fr-FR" sz="1600" kern="1200" dirty="0" smtClean="0">
                          <a:solidFill>
                            <a:schemeClr val="dk1"/>
                          </a:solidFill>
                          <a:effectLst/>
                          <a:latin typeface="+mn-lt"/>
                          <a:ea typeface="+mn-ea"/>
                          <a:cs typeface="+mn-cs"/>
                        </a:rPr>
                        <a:t> remédiation)</a:t>
                      </a:r>
                    </a:p>
                    <a:p>
                      <a:r>
                        <a:rPr lang="fr-FR" sz="1600" kern="1200" dirty="0" smtClean="0">
                          <a:solidFill>
                            <a:schemeClr val="dk1"/>
                          </a:solidFill>
                          <a:effectLst/>
                          <a:latin typeface="+mn-lt"/>
                          <a:ea typeface="+mn-ea"/>
                          <a:cs typeface="+mn-cs"/>
                        </a:rPr>
                        <a:t>		- Licence Professionnelle</a:t>
                      </a:r>
                    </a:p>
                    <a:p>
                      <a:pPr marL="0" indent="0">
                        <a:buFontTx/>
                        <a:buNone/>
                      </a:pPr>
                      <a:r>
                        <a:rPr lang="fr-FR" sz="1600" kern="1200" dirty="0" smtClean="0">
                          <a:solidFill>
                            <a:schemeClr val="dk1"/>
                          </a:solidFill>
                          <a:effectLst/>
                          <a:latin typeface="+mn-lt"/>
                          <a:ea typeface="+mn-ea"/>
                          <a:cs typeface="+mn-cs"/>
                        </a:rPr>
                        <a:t>		- Master</a:t>
                      </a:r>
                      <a:endParaRPr lang="fr-FR" sz="1600" b="0" kern="1200" dirty="0" smtClean="0">
                        <a:solidFill>
                          <a:schemeClr val="tx1"/>
                        </a:solidFill>
                        <a:effectLst/>
                        <a:latin typeface="+mn-lt"/>
                        <a:ea typeface="+mn-ea"/>
                        <a:cs typeface="+mn-cs"/>
                      </a:endParaRPr>
                    </a:p>
                    <a:p>
                      <a:pPr marL="0" indent="0">
                        <a:buFontTx/>
                        <a:buNone/>
                      </a:pPr>
                      <a:r>
                        <a:rPr lang="fr-FR" sz="1600" b="0" i="0" dirty="0" smtClean="0">
                          <a:solidFill>
                            <a:schemeClr val="tx1"/>
                          </a:solidFill>
                        </a:rPr>
                        <a:t>- EC Libre ou Soft </a:t>
                      </a:r>
                      <a:r>
                        <a:rPr lang="fr-FR" sz="1600" b="0" i="0" dirty="0" err="1" smtClean="0">
                          <a:solidFill>
                            <a:schemeClr val="tx1"/>
                          </a:solidFill>
                        </a:rPr>
                        <a:t>skills</a:t>
                      </a:r>
                      <a:endParaRPr lang="fr-FR" sz="1600" b="0" i="0" dirty="0" smtClean="0">
                        <a:solidFill>
                          <a:schemeClr val="tx1"/>
                        </a:solidFill>
                      </a:endParaRPr>
                    </a:p>
                  </a:txBody>
                  <a:tcPr>
                    <a:solidFill>
                      <a:schemeClr val="bg1">
                        <a:lumMod val="95000"/>
                      </a:schemeClr>
                    </a:solidFill>
                  </a:tcPr>
                </a:tc>
              </a:tr>
            </a:tbl>
          </a:graphicData>
        </a:graphic>
      </p:graphicFrame>
    </p:spTree>
    <p:extLst>
      <p:ext uri="{BB962C8B-B14F-4D97-AF65-F5344CB8AC3E}">
        <p14:creationId xmlns:p14="http://schemas.microsoft.com/office/powerpoint/2010/main" val="2109516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31651"/>
            <a:ext cx="8146444" cy="330946"/>
          </a:xfrm>
        </p:spPr>
        <p:txBody>
          <a:bodyPr>
            <a:normAutofit fontScale="90000"/>
          </a:bodyPr>
          <a:lstStyle/>
          <a:p>
            <a:r>
              <a:rPr lang="fr-FR" sz="2800" b="1" dirty="0">
                <a:solidFill>
                  <a:schemeClr val="accent1"/>
                </a:solidFill>
              </a:rPr>
              <a:t>Emploi du temps </a:t>
            </a:r>
            <a:r>
              <a:rPr lang="fr-FR" sz="2800" b="1" dirty="0" smtClean="0">
                <a:solidFill>
                  <a:schemeClr val="accent1"/>
                </a:solidFill>
              </a:rPr>
              <a:t>L2 </a:t>
            </a:r>
            <a:r>
              <a:rPr lang="fr-FR" sz="2800" b="1" dirty="0">
                <a:solidFill>
                  <a:schemeClr val="accent1"/>
                </a:solidFill>
              </a:rPr>
              <a:t>- Semestre </a:t>
            </a:r>
            <a:r>
              <a:rPr lang="fr-FR" sz="2800" b="1" dirty="0" smtClean="0">
                <a:solidFill>
                  <a:schemeClr val="accent1"/>
                </a:solidFill>
              </a:rPr>
              <a:t>1</a:t>
            </a:r>
            <a:endParaRPr lang="fr-FR" sz="28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383543662"/>
              </p:ext>
            </p:extLst>
          </p:nvPr>
        </p:nvGraphicFramePr>
        <p:xfrm>
          <a:off x="311178" y="838710"/>
          <a:ext cx="8541726" cy="5195824"/>
        </p:xfrm>
        <a:graphic>
          <a:graphicData uri="http://schemas.openxmlformats.org/drawingml/2006/table">
            <a:tbl>
              <a:tblPr firstRow="1" bandRow="1">
                <a:tableStyleId>{B301B821-A1FF-4177-AEE7-76D212191A09}</a:tableStyleId>
              </a:tblPr>
              <a:tblGrid>
                <a:gridCol w="899651"/>
                <a:gridCol w="1456171"/>
                <a:gridCol w="1454624"/>
                <a:gridCol w="1651379"/>
                <a:gridCol w="1173707"/>
                <a:gridCol w="1906194"/>
              </a:tblGrid>
              <a:tr h="245422">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t>Lundi</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t>Mardi</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t>Mercredi</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t>Jeudi</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t>Vendredi</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7790">
                <a:tc>
                  <a:txBody>
                    <a:bodyPr/>
                    <a:lstStyle/>
                    <a:p>
                      <a:r>
                        <a:rPr lang="fr-FR" sz="1800" dirty="0" smtClean="0"/>
                        <a:t>9-12</a:t>
                      </a:r>
                      <a:endParaRPr lang="fr-FR" sz="18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l">
                        <a:lnSpc>
                          <a:spcPts val="1200"/>
                        </a:lnSpc>
                        <a:spcAft>
                          <a:spcPts val="0"/>
                        </a:spcAft>
                      </a:pPr>
                      <a:endParaRPr lang="en-US" sz="1600" dirty="0" smtClean="0">
                        <a:effectLst/>
                        <a:latin typeface="Times New Roman"/>
                        <a:ea typeface="Calibri"/>
                        <a:cs typeface="Arial"/>
                      </a:endParaRPr>
                    </a:p>
                    <a:p>
                      <a:pPr algn="l">
                        <a:lnSpc>
                          <a:spcPts val="1200"/>
                        </a:lnSpc>
                        <a:spcAft>
                          <a:spcPts val="0"/>
                        </a:spcAft>
                      </a:pPr>
                      <a:r>
                        <a:rPr lang="en-US" sz="1600" b="1" dirty="0" err="1" smtClean="0">
                          <a:solidFill>
                            <a:srgbClr val="FF0000"/>
                          </a:solidFill>
                          <a:effectLst/>
                          <a:latin typeface="Times New Roman"/>
                          <a:ea typeface="Calibri"/>
                          <a:cs typeface="Arial"/>
                        </a:rPr>
                        <a:t>Métrique</a:t>
                      </a:r>
                      <a:r>
                        <a:rPr lang="en-US" sz="1600" b="1" baseline="0" dirty="0" smtClean="0">
                          <a:solidFill>
                            <a:srgbClr val="FF0000"/>
                          </a:solidFill>
                          <a:effectLst/>
                          <a:latin typeface="Times New Roman"/>
                          <a:ea typeface="Calibri"/>
                          <a:cs typeface="Arial"/>
                        </a:rPr>
                        <a:t> </a:t>
                      </a:r>
                      <a:r>
                        <a:rPr lang="en-US" sz="1600" b="1" baseline="0" dirty="0" err="1" smtClean="0">
                          <a:solidFill>
                            <a:srgbClr val="FF0000"/>
                          </a:solidFill>
                          <a:effectLst/>
                          <a:latin typeface="Times New Roman"/>
                          <a:ea typeface="Calibri"/>
                          <a:cs typeface="Arial"/>
                        </a:rPr>
                        <a:t>fr</a:t>
                      </a:r>
                      <a:endParaRPr lang="en-US" sz="1600" b="1" baseline="0" dirty="0" smtClean="0">
                        <a:solidFill>
                          <a:srgbClr val="FF0000"/>
                        </a:solidFill>
                        <a:effectLst/>
                        <a:latin typeface="Times New Roman"/>
                        <a:ea typeface="Calibri"/>
                        <a:cs typeface="Arial"/>
                      </a:endParaRPr>
                    </a:p>
                    <a:p>
                      <a:pPr algn="l">
                        <a:lnSpc>
                          <a:spcPts val="1200"/>
                        </a:lnSpc>
                        <a:spcAft>
                          <a:spcPts val="0"/>
                        </a:spcAft>
                      </a:pPr>
                      <a:r>
                        <a:rPr lang="en-US" sz="1600" b="1" baseline="0" dirty="0" smtClean="0">
                          <a:solidFill>
                            <a:srgbClr val="FF0000"/>
                          </a:solidFill>
                          <a:effectLst/>
                          <a:latin typeface="Times New Roman"/>
                          <a:ea typeface="Calibri"/>
                          <a:cs typeface="Arial"/>
                        </a:rPr>
                        <a:t>      - </a:t>
                      </a:r>
                    </a:p>
                    <a:p>
                      <a:pPr algn="l">
                        <a:lnSpc>
                          <a:spcPts val="1200"/>
                        </a:lnSpc>
                        <a:spcAft>
                          <a:spcPts val="0"/>
                        </a:spcAft>
                      </a:pPr>
                      <a:r>
                        <a:rPr lang="en-US" sz="1600" b="0" baseline="0" dirty="0" smtClean="0">
                          <a:solidFill>
                            <a:srgbClr val="FF0000"/>
                          </a:solidFill>
                          <a:effectLst/>
                          <a:latin typeface="Times New Roman"/>
                          <a:ea typeface="Calibri"/>
                          <a:cs typeface="Arial"/>
                        </a:rPr>
                        <a:t>AROUI</a:t>
                      </a:r>
                    </a:p>
                    <a:p>
                      <a:pPr algn="l">
                        <a:lnSpc>
                          <a:spcPts val="1200"/>
                        </a:lnSpc>
                        <a:spcAft>
                          <a:spcPts val="0"/>
                        </a:spcAft>
                      </a:pPr>
                      <a:endParaRPr lang="en-US" sz="1600" baseline="0" dirty="0" smtClean="0">
                        <a:effectLst/>
                        <a:latin typeface="Times New Roman"/>
                        <a:ea typeface="Calibri"/>
                        <a:cs typeface="Arial"/>
                      </a:endParaRPr>
                    </a:p>
                    <a:p>
                      <a:pPr algn="l">
                        <a:lnSpc>
                          <a:spcPts val="1200"/>
                        </a:lnSpc>
                        <a:spcAft>
                          <a:spcPts val="0"/>
                        </a:spcAft>
                      </a:pPr>
                      <a:endParaRPr lang="en-US" sz="1600" b="1" baseline="0" dirty="0" smtClean="0">
                        <a:solidFill>
                          <a:srgbClr val="00B050"/>
                        </a:solidFill>
                        <a:effectLst/>
                        <a:latin typeface="Times New Roman"/>
                        <a:ea typeface="Calibri"/>
                        <a:cs typeface="Arial"/>
                      </a:endParaRPr>
                    </a:p>
                    <a:p>
                      <a:pPr algn="l">
                        <a:lnSpc>
                          <a:spcPts val="1200"/>
                        </a:lnSpc>
                        <a:spcAft>
                          <a:spcPts val="0"/>
                        </a:spcAft>
                      </a:pPr>
                      <a:r>
                        <a:rPr lang="en-US" sz="1600" b="1" baseline="0" dirty="0" smtClean="0">
                          <a:solidFill>
                            <a:srgbClr val="00B050"/>
                          </a:solidFill>
                          <a:effectLst/>
                          <a:latin typeface="Times New Roman"/>
                          <a:ea typeface="Calibri"/>
                          <a:cs typeface="Arial"/>
                        </a:rPr>
                        <a:t>LSF2</a:t>
                      </a:r>
                    </a:p>
                    <a:p>
                      <a:pPr algn="l">
                        <a:lnSpc>
                          <a:spcPts val="1200"/>
                        </a:lnSpc>
                        <a:spcAft>
                          <a:spcPts val="0"/>
                        </a:spcAft>
                      </a:pPr>
                      <a:r>
                        <a:rPr lang="en-US" sz="1600" b="1" baseline="0" dirty="0" smtClean="0">
                          <a:solidFill>
                            <a:srgbClr val="00B050"/>
                          </a:solidFill>
                          <a:effectLst/>
                          <a:latin typeface="Times New Roman"/>
                          <a:ea typeface="Calibri"/>
                          <a:cs typeface="Arial"/>
                        </a:rPr>
                        <a:t>     -</a:t>
                      </a:r>
                    </a:p>
                    <a:p>
                      <a:pPr algn="l">
                        <a:lnSpc>
                          <a:spcPts val="1200"/>
                        </a:lnSpc>
                        <a:spcAft>
                          <a:spcPts val="0"/>
                        </a:spcAft>
                      </a:pPr>
                      <a:r>
                        <a:rPr lang="en-US" sz="1600" b="0" baseline="0" dirty="0" smtClean="0">
                          <a:solidFill>
                            <a:srgbClr val="00B050"/>
                          </a:solidFill>
                          <a:effectLst/>
                          <a:latin typeface="Times New Roman"/>
                          <a:ea typeface="Calibri"/>
                          <a:cs typeface="Arial"/>
                        </a:rPr>
                        <a:t>DROUILLET</a:t>
                      </a:r>
                    </a:p>
                    <a:p>
                      <a:pPr algn="l">
                        <a:lnSpc>
                          <a:spcPts val="1200"/>
                        </a:lnSpc>
                        <a:spcAft>
                          <a:spcPts val="0"/>
                        </a:spcAft>
                      </a:pPr>
                      <a:endParaRPr lang="en-US" sz="1600" b="1" baseline="0" dirty="0" smtClean="0">
                        <a:solidFill>
                          <a:srgbClr val="00B050"/>
                        </a:solidFill>
                        <a:effectLst/>
                        <a:latin typeface="Times New Roman"/>
                        <a:ea typeface="Calibri"/>
                        <a:cs typeface="Arial"/>
                      </a:endParaRPr>
                    </a:p>
                    <a:p>
                      <a:pPr algn="l">
                        <a:lnSpc>
                          <a:spcPts val="1200"/>
                        </a:lnSpc>
                        <a:spcAft>
                          <a:spcPts val="0"/>
                        </a:spcAft>
                      </a:pPr>
                      <a:endParaRPr lang="en-US" sz="1600" b="1" baseline="0" dirty="0" smtClean="0">
                        <a:solidFill>
                          <a:srgbClr val="00B050"/>
                        </a:solidFill>
                        <a:effectLst/>
                        <a:latin typeface="Times New Roman"/>
                        <a:ea typeface="Calibri"/>
                        <a:cs typeface="Arial"/>
                      </a:endParaRPr>
                    </a:p>
                    <a:p>
                      <a:pPr algn="l">
                        <a:lnSpc>
                          <a:spcPts val="1200"/>
                        </a:lnSpc>
                        <a:spcAft>
                          <a:spcPts val="0"/>
                        </a:spcAft>
                      </a:pPr>
                      <a:r>
                        <a:rPr lang="en-US" sz="1600" b="1" baseline="0" dirty="0" err="1" smtClean="0">
                          <a:solidFill>
                            <a:srgbClr val="00B050"/>
                          </a:solidFill>
                          <a:effectLst/>
                          <a:latin typeface="Times New Roman"/>
                          <a:ea typeface="Calibri"/>
                          <a:cs typeface="Arial"/>
                        </a:rPr>
                        <a:t>Réméd</a:t>
                      </a:r>
                      <a:r>
                        <a:rPr lang="en-US" sz="1600" b="1" baseline="0" dirty="0" smtClean="0">
                          <a:solidFill>
                            <a:srgbClr val="00B050"/>
                          </a:solidFill>
                          <a:effectLst/>
                          <a:latin typeface="Times New Roman"/>
                          <a:ea typeface="Calibri"/>
                          <a:cs typeface="Arial"/>
                        </a:rPr>
                        <a:t>. </a:t>
                      </a:r>
                      <a:r>
                        <a:rPr lang="en-US" sz="1600" b="1" baseline="0" dirty="0" err="1" smtClean="0">
                          <a:solidFill>
                            <a:srgbClr val="00B050"/>
                          </a:solidFill>
                          <a:effectLst/>
                          <a:latin typeface="Times New Roman"/>
                          <a:ea typeface="Calibri"/>
                          <a:cs typeface="Arial"/>
                        </a:rPr>
                        <a:t>FrLSF</a:t>
                      </a:r>
                      <a:endParaRPr lang="en-US" sz="1600" b="1" baseline="0" dirty="0" smtClean="0">
                        <a:solidFill>
                          <a:srgbClr val="00B050"/>
                        </a:solidFill>
                        <a:effectLst/>
                        <a:latin typeface="Times New Roman"/>
                        <a:ea typeface="Calibri"/>
                        <a:cs typeface="Arial"/>
                      </a:endParaRPr>
                    </a:p>
                    <a:p>
                      <a:pPr algn="l">
                        <a:lnSpc>
                          <a:spcPts val="1200"/>
                        </a:lnSpc>
                        <a:spcAft>
                          <a:spcPts val="0"/>
                        </a:spcAft>
                      </a:pPr>
                      <a:r>
                        <a:rPr lang="en-US" sz="1600" b="1" baseline="0" dirty="0" smtClean="0">
                          <a:solidFill>
                            <a:srgbClr val="00B050"/>
                          </a:solidFill>
                          <a:effectLst/>
                          <a:latin typeface="Times New Roman"/>
                          <a:ea typeface="Calibri"/>
                          <a:cs typeface="Arial"/>
                        </a:rPr>
                        <a:t>    -</a:t>
                      </a:r>
                    </a:p>
                    <a:p>
                      <a:pPr algn="l">
                        <a:lnSpc>
                          <a:spcPts val="1200"/>
                        </a:lnSpc>
                        <a:spcAft>
                          <a:spcPts val="0"/>
                        </a:spcAft>
                      </a:pPr>
                      <a:r>
                        <a:rPr lang="en-US" sz="1600" b="0" baseline="0" dirty="0" smtClean="0">
                          <a:solidFill>
                            <a:srgbClr val="00B050"/>
                          </a:solidFill>
                          <a:effectLst/>
                          <a:latin typeface="Times New Roman"/>
                          <a:ea typeface="Calibri"/>
                          <a:cs typeface="Arial"/>
                        </a:rPr>
                        <a:t>MARÇOT</a:t>
                      </a:r>
                    </a:p>
                    <a:p>
                      <a:pPr algn="l">
                        <a:lnSpc>
                          <a:spcPts val="1200"/>
                        </a:lnSpc>
                        <a:spcAft>
                          <a:spcPts val="0"/>
                        </a:spcAft>
                      </a:pPr>
                      <a:r>
                        <a:rPr lang="en-US" sz="1600" dirty="0" smtClean="0">
                          <a:effectLst/>
                          <a:latin typeface="Times New Roman"/>
                          <a:ea typeface="Calibri"/>
                          <a:cs typeface="Arial"/>
                        </a:rPr>
                        <a:t> </a:t>
                      </a:r>
                      <a:endParaRPr lang="en-US" sz="1600" dirty="0">
                        <a:effectLst/>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ts val="1200"/>
                        </a:lnSpc>
                        <a:spcAft>
                          <a:spcPts val="0"/>
                        </a:spcAft>
                      </a:pPr>
                      <a:r>
                        <a:rPr lang="en-US" sz="1600" b="1" dirty="0" smtClean="0">
                          <a:solidFill>
                            <a:srgbClr val="660066"/>
                          </a:solidFill>
                          <a:effectLst/>
                          <a:latin typeface="Times New Roman"/>
                          <a:ea typeface="Calibri"/>
                          <a:cs typeface="Arial"/>
                        </a:rPr>
                        <a:t> </a:t>
                      </a:r>
                      <a:endParaRPr lang="en-US" sz="1600" b="1" dirty="0" smtClean="0">
                        <a:solidFill>
                          <a:schemeClr val="tx1"/>
                        </a:solidFill>
                        <a:effectLst/>
                        <a:latin typeface="Times New Roman"/>
                        <a:ea typeface="Calibri"/>
                        <a:cs typeface="Arial"/>
                      </a:endParaRPr>
                    </a:p>
                    <a:p>
                      <a:pPr algn="l">
                        <a:lnSpc>
                          <a:spcPts val="1200"/>
                        </a:lnSpc>
                        <a:spcAft>
                          <a:spcPts val="0"/>
                        </a:spcAft>
                      </a:pPr>
                      <a:r>
                        <a:rPr lang="en-US" sz="1600" b="1" dirty="0" err="1" smtClean="0">
                          <a:solidFill>
                            <a:schemeClr val="tx1"/>
                          </a:solidFill>
                          <a:effectLst/>
                          <a:latin typeface="Times New Roman"/>
                          <a:ea typeface="Calibri"/>
                          <a:cs typeface="Arial"/>
                        </a:rPr>
                        <a:t>Logique</a:t>
                      </a:r>
                      <a:endParaRPr lang="en-US" sz="1600" b="1" dirty="0" smtClean="0">
                        <a:solidFill>
                          <a:schemeClr val="tx1"/>
                        </a:solidFill>
                        <a:effectLst/>
                        <a:latin typeface="Times New Roman"/>
                        <a:ea typeface="Calibri"/>
                        <a:cs typeface="Arial"/>
                      </a:endParaRPr>
                    </a:p>
                    <a:p>
                      <a:pPr algn="l">
                        <a:lnSpc>
                          <a:spcPts val="1200"/>
                        </a:lnSpc>
                        <a:spcAft>
                          <a:spcPts val="0"/>
                        </a:spcAft>
                      </a:pPr>
                      <a:r>
                        <a:rPr lang="en-US" sz="1600" b="1" dirty="0" smtClean="0">
                          <a:solidFill>
                            <a:schemeClr val="tx1"/>
                          </a:solidFill>
                          <a:effectLst/>
                          <a:latin typeface="Times New Roman"/>
                          <a:ea typeface="Calibri"/>
                          <a:cs typeface="Arial"/>
                        </a:rPr>
                        <a:t>      -</a:t>
                      </a:r>
                    </a:p>
                    <a:p>
                      <a:pPr algn="l">
                        <a:lnSpc>
                          <a:spcPts val="1200"/>
                        </a:lnSpc>
                        <a:spcAft>
                          <a:spcPts val="0"/>
                        </a:spcAft>
                      </a:pPr>
                      <a:r>
                        <a:rPr lang="en-US" sz="1600" b="0" dirty="0" smtClean="0">
                          <a:solidFill>
                            <a:schemeClr val="tx1"/>
                          </a:solidFill>
                          <a:effectLst/>
                          <a:latin typeface="Times New Roman"/>
                          <a:ea typeface="Calibri"/>
                          <a:cs typeface="Arial"/>
                        </a:rPr>
                        <a:t>ROUSSARIE</a:t>
                      </a:r>
                      <a:endParaRPr lang="en-US" sz="1600" b="0" dirty="0">
                        <a:solidFill>
                          <a:schemeClr val="tx1"/>
                        </a:solidFill>
                        <a:effectLst/>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ts val="1200"/>
                        </a:lnSpc>
                        <a:spcAft>
                          <a:spcPts val="0"/>
                        </a:spcAft>
                      </a:pPr>
                      <a:endParaRPr lang="en-US" sz="1600" dirty="0" smtClean="0">
                        <a:effectLst/>
                        <a:latin typeface="Times New Roman"/>
                        <a:ea typeface="Calibri"/>
                        <a:cs typeface="Arial"/>
                      </a:endParaRPr>
                    </a:p>
                    <a:p>
                      <a:pPr algn="l">
                        <a:lnSpc>
                          <a:spcPts val="1200"/>
                        </a:lnSpc>
                        <a:spcAft>
                          <a:spcPts val="0"/>
                        </a:spcAft>
                      </a:pPr>
                      <a:r>
                        <a:rPr lang="en-US" sz="1600" b="1" dirty="0" smtClean="0">
                          <a:solidFill>
                            <a:srgbClr val="FF0000"/>
                          </a:solidFill>
                          <a:effectLst/>
                          <a:latin typeface="Times New Roman"/>
                          <a:ea typeface="Calibri"/>
                          <a:cs typeface="Arial"/>
                        </a:rPr>
                        <a:t>Langue et </a:t>
                      </a:r>
                      <a:r>
                        <a:rPr lang="en-US" sz="1600" b="1" dirty="0" err="1" smtClean="0">
                          <a:solidFill>
                            <a:srgbClr val="FF0000"/>
                          </a:solidFill>
                          <a:effectLst/>
                          <a:latin typeface="Times New Roman"/>
                          <a:ea typeface="Calibri"/>
                          <a:cs typeface="Arial"/>
                        </a:rPr>
                        <a:t>cerveau</a:t>
                      </a:r>
                      <a:endParaRPr lang="en-US" sz="1600" b="1" baseline="0" dirty="0" smtClean="0">
                        <a:solidFill>
                          <a:srgbClr val="FF0000"/>
                        </a:solidFill>
                        <a:effectLst/>
                        <a:latin typeface="Times New Roman"/>
                        <a:ea typeface="Calibri"/>
                        <a:cs typeface="Arial"/>
                      </a:endParaRPr>
                    </a:p>
                    <a:p>
                      <a:pPr algn="l">
                        <a:lnSpc>
                          <a:spcPts val="1200"/>
                        </a:lnSpc>
                        <a:spcAft>
                          <a:spcPts val="0"/>
                        </a:spcAft>
                      </a:pPr>
                      <a:r>
                        <a:rPr lang="en-US" sz="1600" b="1" baseline="0" dirty="0" smtClean="0">
                          <a:solidFill>
                            <a:srgbClr val="FF0000"/>
                          </a:solidFill>
                          <a:effectLst/>
                          <a:latin typeface="Times New Roman"/>
                          <a:ea typeface="Calibri"/>
                          <a:cs typeface="Arial"/>
                        </a:rPr>
                        <a:t>      - </a:t>
                      </a:r>
                    </a:p>
                    <a:p>
                      <a:pPr algn="l">
                        <a:lnSpc>
                          <a:spcPts val="1200"/>
                        </a:lnSpc>
                        <a:spcAft>
                          <a:spcPts val="0"/>
                        </a:spcAft>
                      </a:pPr>
                      <a:r>
                        <a:rPr lang="en-US" sz="1600" b="0" baseline="0" dirty="0" smtClean="0">
                          <a:solidFill>
                            <a:srgbClr val="FF0000"/>
                          </a:solidFill>
                          <a:effectLst/>
                          <a:latin typeface="Times New Roman"/>
                          <a:ea typeface="Calibri"/>
                          <a:cs typeface="Arial"/>
                        </a:rPr>
                        <a:t>ATER</a:t>
                      </a:r>
                    </a:p>
                    <a:p>
                      <a:pPr algn="l">
                        <a:lnSpc>
                          <a:spcPts val="1200"/>
                        </a:lnSpc>
                        <a:spcAft>
                          <a:spcPts val="0"/>
                        </a:spcAft>
                      </a:pPr>
                      <a:endParaRPr lang="en-US" sz="1600" dirty="0">
                        <a:effectLst/>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ts val="1200"/>
                        </a:lnSpc>
                      </a:pPr>
                      <a:endParaRPr lang="fr-CA" sz="1600" b="1" kern="1200" dirty="0" smtClean="0">
                        <a:solidFill>
                          <a:srgbClr val="FF66FF"/>
                        </a:solidFill>
                        <a:effectLst/>
                        <a:latin typeface="+mn-lt"/>
                        <a:ea typeface="+mn-ea"/>
                        <a:cs typeface="+mn-cs"/>
                      </a:endParaRPr>
                    </a:p>
                    <a:p>
                      <a:pPr algn="l">
                        <a:lnSpc>
                          <a:spcPts val="1200"/>
                        </a:lnSpc>
                      </a:pPr>
                      <a:r>
                        <a:rPr lang="fr-CA" sz="1600" b="1" kern="1200" dirty="0" smtClean="0">
                          <a:solidFill>
                            <a:srgbClr val="FF66FF"/>
                          </a:solidFill>
                          <a:effectLst/>
                          <a:latin typeface="+mn-lt"/>
                          <a:ea typeface="+mn-ea"/>
                          <a:cs typeface="+mn-cs"/>
                        </a:rPr>
                        <a:t>Intro TAL</a:t>
                      </a:r>
                    </a:p>
                    <a:p>
                      <a:pPr algn="l">
                        <a:lnSpc>
                          <a:spcPts val="1200"/>
                        </a:lnSpc>
                      </a:pPr>
                      <a:r>
                        <a:rPr lang="fr-CA" sz="1600" b="1" kern="1200" dirty="0" smtClean="0">
                          <a:solidFill>
                            <a:srgbClr val="FF66FF"/>
                          </a:solidFill>
                          <a:effectLst/>
                          <a:latin typeface="+mn-lt"/>
                          <a:ea typeface="+mn-ea"/>
                          <a:cs typeface="+mn-cs"/>
                        </a:rPr>
                        <a:t>-</a:t>
                      </a:r>
                    </a:p>
                    <a:p>
                      <a:pPr algn="l">
                        <a:lnSpc>
                          <a:spcPts val="1200"/>
                        </a:lnSpc>
                      </a:pPr>
                      <a:r>
                        <a:rPr lang="fr-CA" sz="1600" b="0" kern="1200" dirty="0" smtClean="0">
                          <a:solidFill>
                            <a:srgbClr val="FF66FF"/>
                          </a:solidFill>
                          <a:effectLst/>
                          <a:latin typeface="+mn-lt"/>
                          <a:ea typeface="+mn-ea"/>
                          <a:cs typeface="+mn-cs"/>
                        </a:rPr>
                        <a:t>BEYSSADE/GREZKA</a:t>
                      </a:r>
                      <a:endParaRPr lang="fr-FR" sz="1600" b="0" dirty="0" smtClean="0">
                        <a:solidFill>
                          <a:srgbClr val="FF66FF"/>
                        </a:solidFill>
                        <a:effectLst/>
                        <a:latin typeface="+mn-lt"/>
                      </a:endParaRPr>
                    </a:p>
                    <a:p>
                      <a:pPr algn="l">
                        <a:lnSpc>
                          <a:spcPts val="1200"/>
                        </a:lnSpc>
                      </a:pPr>
                      <a:endParaRPr lang="en-US" sz="1600" b="1" kern="1200" dirty="0" smtClean="0">
                        <a:solidFill>
                          <a:srgbClr val="008000"/>
                        </a:solidFill>
                        <a:effectLst/>
                        <a:latin typeface="+mn-lt"/>
                        <a:ea typeface="+mn-ea"/>
                        <a:cs typeface="+mn-cs"/>
                      </a:endParaRPr>
                    </a:p>
                    <a:p>
                      <a:pPr algn="l">
                        <a:lnSpc>
                          <a:spcPts val="1200"/>
                        </a:lnSpc>
                      </a:pPr>
                      <a:endParaRPr lang="en-US" sz="1600" b="1" kern="1200" dirty="0" smtClean="0">
                        <a:solidFill>
                          <a:schemeClr val="bg2">
                            <a:lumMod val="50000"/>
                          </a:schemeClr>
                        </a:solidFill>
                        <a:effectLst/>
                        <a:latin typeface="+mn-lt"/>
                        <a:ea typeface="+mn-ea"/>
                        <a:cs typeface="+mn-cs"/>
                      </a:endParaRPr>
                    </a:p>
                    <a:p>
                      <a:pPr algn="l">
                        <a:lnSpc>
                          <a:spcPts val="1200"/>
                        </a:lnSpc>
                      </a:pPr>
                      <a:r>
                        <a:rPr lang="en-US" sz="1600" b="1" kern="1200" dirty="0" err="1" smtClean="0">
                          <a:solidFill>
                            <a:schemeClr val="bg2">
                              <a:lumMod val="50000"/>
                            </a:schemeClr>
                          </a:solidFill>
                          <a:effectLst/>
                          <a:latin typeface="+mn-lt"/>
                          <a:ea typeface="+mn-ea"/>
                          <a:cs typeface="+mn-cs"/>
                        </a:rPr>
                        <a:t>Socioling</a:t>
                      </a:r>
                      <a:r>
                        <a:rPr lang="en-US" sz="1600" b="1" kern="1200" dirty="0" smtClean="0">
                          <a:solidFill>
                            <a:schemeClr val="bg2">
                              <a:lumMod val="50000"/>
                            </a:schemeClr>
                          </a:solidFill>
                          <a:effectLst/>
                          <a:latin typeface="+mn-lt"/>
                          <a:ea typeface="+mn-ea"/>
                          <a:cs typeface="+mn-cs"/>
                        </a:rPr>
                        <a:t> LSF</a:t>
                      </a:r>
                    </a:p>
                    <a:p>
                      <a:pPr algn="l">
                        <a:lnSpc>
                          <a:spcPts val="1200"/>
                        </a:lnSpc>
                      </a:pPr>
                      <a:r>
                        <a:rPr lang="en-US" sz="1600" b="1" kern="1200" dirty="0" smtClean="0">
                          <a:solidFill>
                            <a:schemeClr val="bg2">
                              <a:lumMod val="50000"/>
                            </a:schemeClr>
                          </a:solidFill>
                          <a:effectLst/>
                          <a:latin typeface="+mn-lt"/>
                          <a:ea typeface="+mn-ea"/>
                          <a:cs typeface="+mn-cs"/>
                        </a:rPr>
                        <a:t>       -</a:t>
                      </a:r>
                    </a:p>
                    <a:p>
                      <a:pPr algn="l">
                        <a:lnSpc>
                          <a:spcPts val="1200"/>
                        </a:lnSpc>
                      </a:pPr>
                      <a:r>
                        <a:rPr lang="en-US" sz="1600" b="0" kern="1200" dirty="0" smtClean="0">
                          <a:solidFill>
                            <a:schemeClr val="bg2">
                              <a:lumMod val="50000"/>
                            </a:schemeClr>
                          </a:solidFill>
                          <a:effectLst/>
                          <a:latin typeface="+mn-lt"/>
                          <a:ea typeface="+mn-ea"/>
                          <a:cs typeface="+mn-cs"/>
                        </a:rPr>
                        <a:t>FUSELLIER</a:t>
                      </a:r>
                    </a:p>
                    <a:p>
                      <a:pPr algn="l">
                        <a:lnSpc>
                          <a:spcPts val="1200"/>
                        </a:lnSpc>
                      </a:pPr>
                      <a:endParaRPr lang="fr-FR" sz="16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ts val="1200"/>
                        </a:lnSpc>
                        <a:spcAft>
                          <a:spcPts val="0"/>
                        </a:spcAft>
                      </a:pPr>
                      <a:endParaRPr lang="en-US" sz="1600" b="1" dirty="0" smtClean="0">
                        <a:solidFill>
                          <a:srgbClr val="FFCC66"/>
                        </a:solidFill>
                        <a:effectLst>
                          <a:outerShdw blurRad="38100" dist="38100" dir="2700000" algn="tl">
                            <a:srgbClr val="000000">
                              <a:alpha val="43137"/>
                            </a:srgbClr>
                          </a:outerShdw>
                        </a:effectLst>
                        <a:latin typeface="+mn-lt"/>
                        <a:ea typeface="Calibri"/>
                        <a:cs typeface="Arial"/>
                      </a:endParaRPr>
                    </a:p>
                    <a:p>
                      <a:pPr algn="l">
                        <a:lnSpc>
                          <a:spcPts val="1200"/>
                        </a:lnSpc>
                        <a:spcAft>
                          <a:spcPts val="0"/>
                        </a:spcAft>
                      </a:pPr>
                      <a:r>
                        <a:rPr lang="en-US" sz="1600" b="1" dirty="0" smtClean="0">
                          <a:solidFill>
                            <a:srgbClr val="FFCC66"/>
                          </a:solidFill>
                          <a:effectLst>
                            <a:outerShdw blurRad="38100" dist="38100" dir="2700000" algn="tl">
                              <a:srgbClr val="000000">
                                <a:alpha val="43137"/>
                              </a:srgbClr>
                            </a:outerShdw>
                          </a:effectLst>
                          <a:latin typeface="+mn-lt"/>
                          <a:ea typeface="Calibri"/>
                          <a:cs typeface="Arial"/>
                        </a:rPr>
                        <a:t>Intro </a:t>
                      </a:r>
                      <a:r>
                        <a:rPr lang="en-US" sz="1600" b="1" dirty="0">
                          <a:solidFill>
                            <a:srgbClr val="FFCC66"/>
                          </a:solidFill>
                          <a:effectLst>
                            <a:outerShdw blurRad="38100" dist="38100" dir="2700000" algn="tl">
                              <a:srgbClr val="000000">
                                <a:alpha val="43137"/>
                              </a:srgbClr>
                            </a:outerShdw>
                          </a:effectLst>
                          <a:latin typeface="+mn-lt"/>
                          <a:ea typeface="Calibri"/>
                          <a:cs typeface="Arial"/>
                        </a:rPr>
                        <a:t>à la </a:t>
                      </a:r>
                      <a:r>
                        <a:rPr lang="en-US" sz="1600" b="1" dirty="0" err="1" smtClean="0">
                          <a:solidFill>
                            <a:srgbClr val="FFCC66"/>
                          </a:solidFill>
                          <a:effectLst>
                            <a:outerShdw blurRad="38100" dist="38100" dir="2700000" algn="tl">
                              <a:srgbClr val="000000">
                                <a:alpha val="43137"/>
                              </a:srgbClr>
                            </a:outerShdw>
                          </a:effectLst>
                          <a:latin typeface="+mn-lt"/>
                          <a:ea typeface="Calibri"/>
                          <a:cs typeface="Arial"/>
                        </a:rPr>
                        <a:t>didactique</a:t>
                      </a:r>
                      <a:endParaRPr lang="en-US" sz="1600" b="1" dirty="0" smtClean="0">
                        <a:solidFill>
                          <a:srgbClr val="FFCC66"/>
                        </a:solidFill>
                        <a:effectLst>
                          <a:outerShdw blurRad="38100" dist="38100" dir="2700000" algn="tl">
                            <a:srgbClr val="000000">
                              <a:alpha val="43137"/>
                            </a:srgbClr>
                          </a:outerShdw>
                        </a:effectLst>
                        <a:latin typeface="+mn-lt"/>
                        <a:ea typeface="Calibri"/>
                        <a:cs typeface="Arial"/>
                      </a:endParaRPr>
                    </a:p>
                    <a:p>
                      <a:pPr algn="l">
                        <a:lnSpc>
                          <a:spcPts val="1200"/>
                        </a:lnSpc>
                        <a:spcAft>
                          <a:spcPts val="0"/>
                        </a:spcAft>
                      </a:pPr>
                      <a:r>
                        <a:rPr lang="en-US" sz="1600" b="1" dirty="0" smtClean="0">
                          <a:solidFill>
                            <a:srgbClr val="FFCC66"/>
                          </a:solidFill>
                          <a:effectLst>
                            <a:outerShdw blurRad="38100" dist="38100" dir="2700000" algn="tl">
                              <a:srgbClr val="000000">
                                <a:alpha val="43137"/>
                              </a:srgbClr>
                            </a:outerShdw>
                          </a:effectLst>
                          <a:latin typeface="+mn-lt"/>
                          <a:ea typeface="Calibri"/>
                          <a:cs typeface="Arial"/>
                        </a:rPr>
                        <a:t>         -  </a:t>
                      </a:r>
                      <a:endParaRPr lang="fr-FR" sz="1600" dirty="0">
                        <a:solidFill>
                          <a:srgbClr val="FFCC66"/>
                        </a:solidFill>
                        <a:effectLst>
                          <a:outerShdw blurRad="38100" dist="38100" dir="2700000" algn="tl">
                            <a:srgbClr val="000000">
                              <a:alpha val="43137"/>
                            </a:srgbClr>
                          </a:outerShdw>
                        </a:effectLst>
                        <a:latin typeface="+mn-lt"/>
                        <a:ea typeface="Calibri"/>
                        <a:cs typeface="Arial"/>
                      </a:endParaRPr>
                    </a:p>
                    <a:p>
                      <a:pPr algn="l">
                        <a:lnSpc>
                          <a:spcPts val="1200"/>
                        </a:lnSpc>
                        <a:spcAft>
                          <a:spcPts val="0"/>
                        </a:spcAft>
                      </a:pPr>
                      <a:r>
                        <a:rPr lang="fr-FR" sz="1600" b="0" dirty="0" smtClean="0">
                          <a:solidFill>
                            <a:srgbClr val="FFCC66"/>
                          </a:solidFill>
                          <a:effectLst>
                            <a:outerShdw blurRad="38100" dist="38100" dir="2700000" algn="tl">
                              <a:srgbClr val="000000">
                                <a:alpha val="43137"/>
                              </a:srgbClr>
                            </a:outerShdw>
                          </a:effectLst>
                          <a:latin typeface="+mn-lt"/>
                          <a:ea typeface="Calibri"/>
                          <a:cs typeface="Arial"/>
                        </a:rPr>
                        <a:t>LENART</a:t>
                      </a:r>
                      <a:endParaRPr lang="fr-FR" sz="1600" b="0" dirty="0">
                        <a:solidFill>
                          <a:srgbClr val="FFCC66"/>
                        </a:solidFill>
                        <a:effectLst>
                          <a:outerShdw blurRad="38100" dist="38100" dir="2700000" algn="tl">
                            <a:srgbClr val="000000">
                              <a:alpha val="43137"/>
                            </a:srgbClr>
                          </a:outerShdw>
                        </a:effectLst>
                        <a:latin typeface="+mn-lt"/>
                        <a:ea typeface="Calibri"/>
                        <a:cs typeface="Arial"/>
                      </a:endParaRPr>
                    </a:p>
                    <a:p>
                      <a:pPr algn="l">
                        <a:lnSpc>
                          <a:spcPts val="1200"/>
                        </a:lnSpc>
                        <a:spcAft>
                          <a:spcPts val="0"/>
                        </a:spcAft>
                      </a:pPr>
                      <a:r>
                        <a:rPr lang="en-US" sz="1600" dirty="0">
                          <a:effectLst/>
                          <a:latin typeface="+mn-lt"/>
                          <a:ea typeface="Calibri"/>
                          <a:cs typeface="Arial"/>
                        </a:rPr>
                        <a:t> </a:t>
                      </a:r>
                      <a:endParaRPr lang="fr-FR" sz="1600" dirty="0">
                        <a:effectLst/>
                        <a:latin typeface="+mn-lt"/>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08550">
                <a:tc>
                  <a:txBody>
                    <a:bodyPr/>
                    <a:lstStyle/>
                    <a:p>
                      <a:r>
                        <a:rPr lang="fr-CA" sz="1800" dirty="0" smtClean="0"/>
                        <a:t>12-15</a:t>
                      </a:r>
                      <a:endParaRPr lang="fr-FR" sz="18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ts val="1200"/>
                        </a:lnSpc>
                        <a:spcAft>
                          <a:spcPts val="0"/>
                        </a:spcAft>
                      </a:pPr>
                      <a:endParaRPr lang="en-US" sz="1600" b="1" dirty="0" smtClean="0">
                        <a:solidFill>
                          <a:srgbClr val="0432FF"/>
                        </a:solidFill>
                        <a:effectLst/>
                        <a:latin typeface="Times New Roman"/>
                        <a:ea typeface="MS ??"/>
                        <a:cs typeface="Arial"/>
                      </a:endParaRPr>
                    </a:p>
                    <a:p>
                      <a:pPr algn="ctr">
                        <a:lnSpc>
                          <a:spcPts val="1200"/>
                        </a:lnSpc>
                        <a:spcAft>
                          <a:spcPts val="0"/>
                        </a:spcAft>
                      </a:pPr>
                      <a:r>
                        <a:rPr lang="en-US" sz="1600" b="1" dirty="0">
                          <a:effectLst/>
                          <a:latin typeface="Times New Roman"/>
                          <a:ea typeface="Calibri"/>
                          <a:cs typeface="Arial"/>
                        </a:rPr>
                        <a:t> </a:t>
                      </a:r>
                      <a:endParaRPr lang="en-US" sz="1600" dirty="0">
                        <a:effectLst/>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ts val="1200"/>
                        </a:lnSpc>
                        <a:spcAft>
                          <a:spcPts val="0"/>
                        </a:spcAft>
                      </a:pPr>
                      <a:endParaRPr lang="en-US" sz="1600" b="1" dirty="0" smtClean="0">
                        <a:solidFill>
                          <a:srgbClr val="000000"/>
                        </a:solidFill>
                        <a:effectLst/>
                        <a:latin typeface="Times New Roman"/>
                        <a:ea typeface="MS ??"/>
                        <a:cs typeface="Arial"/>
                      </a:endParaRPr>
                    </a:p>
                    <a:p>
                      <a:pPr algn="l">
                        <a:lnSpc>
                          <a:spcPts val="1200"/>
                        </a:lnSpc>
                        <a:spcAft>
                          <a:spcPts val="0"/>
                        </a:spcAft>
                      </a:pPr>
                      <a:r>
                        <a:rPr lang="en-US" sz="1600" b="1" baseline="0" dirty="0" smtClean="0">
                          <a:solidFill>
                            <a:srgbClr val="00B050"/>
                          </a:solidFill>
                          <a:effectLst/>
                          <a:latin typeface="Times New Roman"/>
                          <a:ea typeface="Calibri"/>
                          <a:cs typeface="Arial"/>
                        </a:rPr>
                        <a:t>LSF2</a:t>
                      </a:r>
                    </a:p>
                    <a:p>
                      <a:pPr algn="l">
                        <a:lnSpc>
                          <a:spcPts val="1200"/>
                        </a:lnSpc>
                        <a:spcAft>
                          <a:spcPts val="0"/>
                        </a:spcAft>
                      </a:pPr>
                      <a:r>
                        <a:rPr lang="en-US" sz="1600" b="1" baseline="0" dirty="0" smtClean="0">
                          <a:solidFill>
                            <a:srgbClr val="00B050"/>
                          </a:solidFill>
                          <a:effectLst/>
                          <a:latin typeface="Times New Roman"/>
                          <a:ea typeface="Calibri"/>
                          <a:cs typeface="Arial"/>
                        </a:rPr>
                        <a:t>     -</a:t>
                      </a:r>
                    </a:p>
                    <a:p>
                      <a:pPr algn="l">
                        <a:lnSpc>
                          <a:spcPts val="1200"/>
                        </a:lnSpc>
                        <a:spcAft>
                          <a:spcPts val="0"/>
                        </a:spcAft>
                      </a:pPr>
                      <a:r>
                        <a:rPr lang="en-US" sz="1600" b="0" baseline="0" dirty="0" smtClean="0">
                          <a:solidFill>
                            <a:srgbClr val="00B050"/>
                          </a:solidFill>
                          <a:effectLst/>
                          <a:latin typeface="Times New Roman"/>
                          <a:ea typeface="Calibri"/>
                          <a:cs typeface="Arial"/>
                        </a:rPr>
                        <a:t>DROUILLET</a:t>
                      </a:r>
                    </a:p>
                    <a:p>
                      <a:pPr algn="l">
                        <a:lnSpc>
                          <a:spcPts val="1200"/>
                        </a:lnSpc>
                        <a:spcAft>
                          <a:spcPts val="0"/>
                        </a:spcAft>
                      </a:pPr>
                      <a:endParaRPr lang="en-US" sz="1600" dirty="0">
                        <a:effectLst/>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ts val="1200"/>
                        </a:lnSpc>
                        <a:spcAft>
                          <a:spcPts val="0"/>
                        </a:spcAft>
                      </a:pPr>
                      <a:endParaRPr lang="fr-CA" sz="1600" b="1" dirty="0" smtClean="0">
                        <a:effectLst/>
                        <a:latin typeface="Times New Roman"/>
                        <a:ea typeface="Calibri"/>
                        <a:cs typeface="Arial"/>
                      </a:endParaRPr>
                    </a:p>
                    <a:p>
                      <a:pPr algn="l">
                        <a:lnSpc>
                          <a:spcPts val="1200"/>
                        </a:lnSpc>
                        <a:spcAft>
                          <a:spcPts val="0"/>
                        </a:spcAft>
                      </a:pPr>
                      <a:r>
                        <a:rPr lang="fr-CA" sz="1600" b="1" dirty="0" smtClean="0">
                          <a:effectLst/>
                          <a:latin typeface="Times New Roman"/>
                          <a:ea typeface="Calibri"/>
                          <a:cs typeface="Arial"/>
                        </a:rPr>
                        <a:t>Logique</a:t>
                      </a:r>
                    </a:p>
                    <a:p>
                      <a:pPr algn="l">
                        <a:lnSpc>
                          <a:spcPts val="1200"/>
                        </a:lnSpc>
                        <a:spcAft>
                          <a:spcPts val="0"/>
                        </a:spcAft>
                      </a:pPr>
                      <a:r>
                        <a:rPr lang="en-US" sz="1600" dirty="0" smtClean="0">
                          <a:effectLst/>
                          <a:latin typeface="Calibri"/>
                          <a:ea typeface="Calibri"/>
                          <a:cs typeface="Arial"/>
                        </a:rPr>
                        <a:t>      -</a:t>
                      </a:r>
                      <a:endParaRPr lang="en-US" sz="1600" dirty="0">
                        <a:effectLst/>
                        <a:latin typeface="Calibri"/>
                        <a:ea typeface="Calibri"/>
                        <a:cs typeface="Arial"/>
                      </a:endParaRPr>
                    </a:p>
                    <a:p>
                      <a:pPr algn="l">
                        <a:lnSpc>
                          <a:spcPts val="1200"/>
                        </a:lnSpc>
                        <a:spcAft>
                          <a:spcPts val="0"/>
                        </a:spcAft>
                      </a:pPr>
                      <a:r>
                        <a:rPr lang="fr-FR" sz="1600" dirty="0">
                          <a:effectLst/>
                          <a:latin typeface="Times New Roman"/>
                          <a:ea typeface="Calibri"/>
                          <a:cs typeface="Arial"/>
                        </a:rPr>
                        <a:t>BEYSSADE</a:t>
                      </a:r>
                      <a:endParaRPr lang="en-US" sz="1600" dirty="0">
                        <a:effectLst/>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ts val="1200"/>
                        </a:lnSpc>
                      </a:pPr>
                      <a:endParaRPr lang="fr-CA" sz="1600" b="1" kern="1200" dirty="0" smtClean="0">
                        <a:solidFill>
                          <a:srgbClr val="FF66FF"/>
                        </a:solidFill>
                        <a:effectLst/>
                        <a:latin typeface="+mn-lt"/>
                        <a:ea typeface="+mn-ea"/>
                        <a:cs typeface="+mn-cs"/>
                      </a:endParaRPr>
                    </a:p>
                    <a:p>
                      <a:pPr algn="l">
                        <a:lnSpc>
                          <a:spcPts val="1200"/>
                        </a:lnSpc>
                      </a:pPr>
                      <a:r>
                        <a:rPr lang="fr-CA" sz="1600" b="1" kern="1200" dirty="0" smtClean="0">
                          <a:solidFill>
                            <a:srgbClr val="FF66FF"/>
                          </a:solidFill>
                          <a:effectLst/>
                          <a:latin typeface="+mn-lt"/>
                          <a:ea typeface="+mn-ea"/>
                          <a:cs typeface="+mn-cs"/>
                        </a:rPr>
                        <a:t>Fr pour concours</a:t>
                      </a:r>
                    </a:p>
                    <a:p>
                      <a:pPr algn="l">
                        <a:lnSpc>
                          <a:spcPts val="1200"/>
                        </a:lnSpc>
                      </a:pPr>
                      <a:r>
                        <a:rPr lang="fr-CA" sz="1600" b="1" kern="1200" dirty="0" smtClean="0">
                          <a:solidFill>
                            <a:srgbClr val="FF66FF"/>
                          </a:solidFill>
                          <a:effectLst/>
                          <a:latin typeface="+mn-lt"/>
                          <a:ea typeface="+mn-ea"/>
                          <a:cs typeface="+mn-cs"/>
                        </a:rPr>
                        <a:t>    -</a:t>
                      </a:r>
                    </a:p>
                    <a:p>
                      <a:pPr algn="l">
                        <a:lnSpc>
                          <a:spcPts val="1200"/>
                        </a:lnSpc>
                      </a:pPr>
                      <a:r>
                        <a:rPr lang="fr-CA" sz="1600" b="0" kern="1200" dirty="0" smtClean="0">
                          <a:solidFill>
                            <a:srgbClr val="FF66FF"/>
                          </a:solidFill>
                          <a:effectLst/>
                          <a:latin typeface="+mn-lt"/>
                          <a:ea typeface="+mn-ea"/>
                          <a:cs typeface="+mn-cs"/>
                        </a:rPr>
                        <a:t>POZNIAK</a:t>
                      </a:r>
                      <a:endParaRPr lang="fr-FR" sz="1600" b="0" dirty="0" smtClean="0">
                        <a:solidFill>
                          <a:srgbClr val="FF66FF"/>
                        </a:solidFill>
                        <a:effectLst/>
                        <a:latin typeface="+mn-lt"/>
                      </a:endParaRPr>
                    </a:p>
                    <a:p>
                      <a:pPr algn="l">
                        <a:lnSpc>
                          <a:spcPts val="1200"/>
                        </a:lnSpc>
                      </a:pPr>
                      <a:endParaRPr lang="fr-FR" sz="1600" dirty="0">
                        <a:solidFill>
                          <a:schemeClr val="accent3">
                            <a:lumMod val="75000"/>
                          </a:schemeClr>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ts val="1200"/>
                        </a:lnSpc>
                        <a:spcAft>
                          <a:spcPts val="0"/>
                        </a:spcAft>
                      </a:pPr>
                      <a:endParaRPr lang="en-US" sz="1600" b="1" dirty="0" smtClean="0">
                        <a:solidFill>
                          <a:srgbClr val="3366FF"/>
                        </a:solidFill>
                        <a:effectLst/>
                        <a:latin typeface="+mn-lt"/>
                        <a:ea typeface="MS ??"/>
                        <a:cs typeface="Arial"/>
                      </a:endParaRPr>
                    </a:p>
                    <a:p>
                      <a:pPr algn="l">
                        <a:lnSpc>
                          <a:spcPts val="1200"/>
                        </a:lnSpc>
                        <a:spcAft>
                          <a:spcPts val="0"/>
                        </a:spcAft>
                      </a:pPr>
                      <a:r>
                        <a:rPr lang="fr-FR" sz="1600" b="1" dirty="0" err="1" smtClean="0">
                          <a:solidFill>
                            <a:schemeClr val="tx1"/>
                          </a:solidFill>
                          <a:effectLst/>
                          <a:latin typeface="+mn-lt"/>
                          <a:ea typeface="MS ??"/>
                          <a:cs typeface="Arial"/>
                        </a:rPr>
                        <a:t>Psycholing</a:t>
                      </a:r>
                      <a:r>
                        <a:rPr lang="fr-FR" sz="1600" b="1" baseline="0" dirty="0" smtClean="0">
                          <a:solidFill>
                            <a:schemeClr val="tx1"/>
                          </a:solidFill>
                          <a:effectLst/>
                          <a:latin typeface="+mn-lt"/>
                          <a:ea typeface="MS ??"/>
                          <a:cs typeface="Arial"/>
                        </a:rPr>
                        <a:t>. gr 2</a:t>
                      </a:r>
                    </a:p>
                    <a:p>
                      <a:pPr algn="l">
                        <a:lnSpc>
                          <a:spcPts val="1200"/>
                        </a:lnSpc>
                        <a:spcAft>
                          <a:spcPts val="0"/>
                        </a:spcAft>
                      </a:pPr>
                      <a:r>
                        <a:rPr lang="fr-CA" sz="1600" b="0" baseline="0" dirty="0" smtClean="0">
                          <a:solidFill>
                            <a:schemeClr val="tx1"/>
                          </a:solidFill>
                          <a:effectLst/>
                          <a:latin typeface="+mn-lt"/>
                          <a:ea typeface="Calibri"/>
                          <a:cs typeface="Arial"/>
                        </a:rPr>
                        <a:t>     -</a:t>
                      </a:r>
                      <a:endParaRPr lang="fr-FR" sz="1600" b="0" dirty="0" smtClean="0">
                        <a:solidFill>
                          <a:schemeClr val="tx1"/>
                        </a:solidFill>
                        <a:effectLst/>
                        <a:latin typeface="+mn-lt"/>
                        <a:ea typeface="Calibri"/>
                        <a:cs typeface="Arial"/>
                      </a:endParaRPr>
                    </a:p>
                    <a:p>
                      <a:pPr algn="l">
                        <a:lnSpc>
                          <a:spcPts val="1200"/>
                        </a:lnSpc>
                        <a:spcAft>
                          <a:spcPts val="0"/>
                        </a:spcAft>
                      </a:pPr>
                      <a:r>
                        <a:rPr lang="fr-FR" sz="1600" dirty="0" smtClean="0">
                          <a:solidFill>
                            <a:schemeClr val="tx1"/>
                          </a:solidFill>
                          <a:effectLst/>
                          <a:latin typeface="+mn-lt"/>
                          <a:ea typeface="MS ??"/>
                          <a:cs typeface="Arial"/>
                        </a:rPr>
                        <a:t>COLONNA</a:t>
                      </a:r>
                      <a:endParaRPr lang="fr-FR" sz="1600" dirty="0" smtClean="0">
                        <a:solidFill>
                          <a:schemeClr val="tx1"/>
                        </a:solidFill>
                        <a:effectLst/>
                        <a:latin typeface="+mn-lt"/>
                        <a:ea typeface="Calibri"/>
                        <a:cs typeface="Arial"/>
                      </a:endParaRPr>
                    </a:p>
                    <a:p>
                      <a:pPr algn="l">
                        <a:lnSpc>
                          <a:spcPts val="1200"/>
                        </a:lnSpc>
                        <a:spcAft>
                          <a:spcPts val="0"/>
                        </a:spcAft>
                      </a:pPr>
                      <a:endParaRPr lang="fr-FR" sz="1600" dirty="0">
                        <a:effectLst/>
                        <a:latin typeface="+mn-lt"/>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57200">
                <a:tc rowSpan="2">
                  <a:txBody>
                    <a:bodyPr/>
                    <a:lstStyle/>
                    <a:p>
                      <a:r>
                        <a:rPr lang="fr-FR" sz="1800" dirty="0" smtClean="0"/>
                        <a:t>15-16</a:t>
                      </a:r>
                    </a:p>
                    <a:p>
                      <a:endParaRPr lang="fr-FR" sz="18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rowSpan="2">
                  <a:txBody>
                    <a:bodyPr/>
                    <a:lstStyle/>
                    <a:p>
                      <a:pPr algn="ctr">
                        <a:lnSpc>
                          <a:spcPts val="1200"/>
                        </a:lnSpc>
                        <a:spcAft>
                          <a:spcPts val="0"/>
                        </a:spcAft>
                      </a:pPr>
                      <a:r>
                        <a:rPr lang="en-US" sz="1600" dirty="0">
                          <a:solidFill>
                            <a:srgbClr val="008000"/>
                          </a:solidFill>
                          <a:effectLst/>
                          <a:latin typeface="Times New Roman"/>
                          <a:ea typeface="Calibri"/>
                          <a:cs typeface="Arial"/>
                        </a:rPr>
                        <a:t> </a:t>
                      </a:r>
                      <a:endParaRPr lang="en-US" sz="1600" dirty="0" smtClean="0">
                        <a:solidFill>
                          <a:srgbClr val="008000"/>
                        </a:solidFill>
                        <a:effectLst/>
                        <a:latin typeface="Times New Roman"/>
                        <a:ea typeface="Calibri"/>
                        <a:cs typeface="Arial"/>
                      </a:endParaRPr>
                    </a:p>
                    <a:p>
                      <a:pPr algn="l">
                        <a:lnSpc>
                          <a:spcPts val="1200"/>
                        </a:lnSpc>
                        <a:spcAft>
                          <a:spcPts val="0"/>
                        </a:spcAft>
                      </a:pPr>
                      <a:r>
                        <a:rPr lang="en-US" sz="1600" b="1" dirty="0" err="1" smtClean="0">
                          <a:solidFill>
                            <a:srgbClr val="0432FF"/>
                          </a:solidFill>
                          <a:effectLst/>
                          <a:latin typeface="Times New Roman"/>
                          <a:ea typeface="MS ??"/>
                          <a:cs typeface="Arial"/>
                        </a:rPr>
                        <a:t>Acq</a:t>
                      </a:r>
                      <a:r>
                        <a:rPr lang="en-US" sz="1600" b="1" dirty="0" smtClean="0">
                          <a:solidFill>
                            <a:srgbClr val="0432FF"/>
                          </a:solidFill>
                          <a:effectLst/>
                          <a:latin typeface="Times New Roman"/>
                          <a:ea typeface="MS ??"/>
                          <a:cs typeface="Arial"/>
                        </a:rPr>
                        <a:t> Langue 1ère</a:t>
                      </a:r>
                    </a:p>
                    <a:p>
                      <a:pPr algn="l">
                        <a:lnSpc>
                          <a:spcPts val="1200"/>
                        </a:lnSpc>
                        <a:spcAft>
                          <a:spcPts val="0"/>
                        </a:spcAft>
                      </a:pPr>
                      <a:r>
                        <a:rPr lang="en-US" sz="1600" b="1" dirty="0" smtClean="0">
                          <a:solidFill>
                            <a:srgbClr val="0432FF"/>
                          </a:solidFill>
                          <a:effectLst/>
                          <a:latin typeface="Times New Roman"/>
                          <a:ea typeface="Calibri"/>
                          <a:cs typeface="Arial"/>
                        </a:rPr>
                        <a:t>      -</a:t>
                      </a:r>
                    </a:p>
                    <a:p>
                      <a:pPr algn="l">
                        <a:lnSpc>
                          <a:spcPts val="1200"/>
                        </a:lnSpc>
                        <a:spcAft>
                          <a:spcPts val="0"/>
                        </a:spcAft>
                      </a:pPr>
                      <a:r>
                        <a:rPr lang="en-US" sz="1600" b="0" dirty="0" smtClean="0">
                          <a:solidFill>
                            <a:srgbClr val="0432FF"/>
                          </a:solidFill>
                          <a:effectLst/>
                          <a:latin typeface="Times New Roman"/>
                          <a:ea typeface="Calibri"/>
                          <a:cs typeface="Arial"/>
                        </a:rPr>
                        <a:t>ATER</a:t>
                      </a:r>
                      <a:endParaRPr lang="en-US" sz="1600" b="0" dirty="0" smtClean="0">
                        <a:solidFill>
                          <a:srgbClr val="0432FF"/>
                        </a:solidFill>
                        <a:effectLst/>
                        <a:latin typeface="+mn-lt"/>
                        <a:ea typeface="Calibri"/>
                        <a:cs typeface="Arial"/>
                      </a:endParaRPr>
                    </a:p>
                    <a:p>
                      <a:pPr algn="ctr">
                        <a:lnSpc>
                          <a:spcPts val="1200"/>
                        </a:lnSpc>
                        <a:spcAft>
                          <a:spcPts val="0"/>
                        </a:spcAft>
                      </a:pPr>
                      <a:endParaRPr lang="en-US" sz="1600" dirty="0">
                        <a:effectLst/>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ts val="1200"/>
                        </a:lnSpc>
                        <a:spcAft>
                          <a:spcPts val="0"/>
                        </a:spcAft>
                      </a:pPr>
                      <a:endParaRPr lang="en-US" sz="1600" b="1" dirty="0" smtClean="0">
                        <a:solidFill>
                          <a:srgbClr val="008000"/>
                        </a:solidFill>
                        <a:effectLst/>
                        <a:latin typeface="Times New Roman"/>
                        <a:ea typeface="Calibri"/>
                        <a:cs typeface="Arial"/>
                      </a:endParaRPr>
                    </a:p>
                    <a:p>
                      <a:pPr algn="l">
                        <a:lnSpc>
                          <a:spcPts val="1200"/>
                        </a:lnSpc>
                        <a:spcAft>
                          <a:spcPts val="0"/>
                        </a:spcAft>
                      </a:pPr>
                      <a:r>
                        <a:rPr lang="en-US" sz="1600" b="1" dirty="0" smtClean="0">
                          <a:solidFill>
                            <a:srgbClr val="000000"/>
                          </a:solidFill>
                          <a:effectLst/>
                          <a:latin typeface="Times New Roman"/>
                          <a:ea typeface="MS ??"/>
                          <a:cs typeface="Arial"/>
                        </a:rPr>
                        <a:t>M3P</a:t>
                      </a:r>
                    </a:p>
                    <a:p>
                      <a:pPr algn="l">
                        <a:lnSpc>
                          <a:spcPts val="1200"/>
                        </a:lnSpc>
                        <a:spcAft>
                          <a:spcPts val="0"/>
                        </a:spcAft>
                      </a:pPr>
                      <a:r>
                        <a:rPr lang="en-US" sz="1600" dirty="0" smtClean="0">
                          <a:effectLst/>
                          <a:latin typeface="+mn-lt"/>
                          <a:ea typeface="Calibri"/>
                          <a:cs typeface="Arial"/>
                        </a:rPr>
                        <a:t>      -</a:t>
                      </a:r>
                    </a:p>
                    <a:p>
                      <a:pPr algn="l">
                        <a:lnSpc>
                          <a:spcPts val="1200"/>
                        </a:lnSpc>
                        <a:spcAft>
                          <a:spcPts val="0"/>
                        </a:spcAft>
                      </a:pPr>
                      <a:r>
                        <a:rPr lang="en-US" sz="1600" dirty="0" smtClean="0">
                          <a:solidFill>
                            <a:srgbClr val="000000"/>
                          </a:solidFill>
                          <a:effectLst/>
                          <a:latin typeface="Times New Roman"/>
                          <a:ea typeface="MS ??"/>
                          <a:cs typeface="Arial"/>
                        </a:rPr>
                        <a:t>COLONNA</a:t>
                      </a:r>
                      <a:endParaRPr lang="en-US" sz="1600" dirty="0" smtClean="0">
                        <a:solidFill>
                          <a:srgbClr val="000000"/>
                        </a:solidFill>
                        <a:effectLst/>
                        <a:latin typeface="Times New Roman"/>
                        <a:ea typeface="MS ??"/>
                        <a:cs typeface="Arial"/>
                      </a:endParaRPr>
                    </a:p>
                    <a:p>
                      <a:pPr algn="l">
                        <a:lnSpc>
                          <a:spcPts val="1200"/>
                        </a:lnSpc>
                        <a:spcAft>
                          <a:spcPts val="0"/>
                        </a:spcAft>
                      </a:pPr>
                      <a:r>
                        <a:rPr lang="en-US" sz="1600" dirty="0">
                          <a:solidFill>
                            <a:srgbClr val="3366FF"/>
                          </a:solidFill>
                          <a:effectLst/>
                          <a:latin typeface="Times New Roman"/>
                          <a:ea typeface="MS ??"/>
                          <a:cs typeface="Arial"/>
                        </a:rPr>
                        <a:t> </a:t>
                      </a:r>
                      <a:endParaRPr lang="en-US" sz="1600" dirty="0">
                        <a:effectLst/>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l">
                        <a:lnSpc>
                          <a:spcPts val="1200"/>
                        </a:lnSpc>
                        <a:spcAft>
                          <a:spcPts val="0"/>
                        </a:spcAft>
                      </a:pPr>
                      <a:endParaRPr lang="en-US" sz="1600" b="1" dirty="0" smtClean="0">
                        <a:solidFill>
                          <a:srgbClr val="008000"/>
                        </a:solidFill>
                        <a:effectLst/>
                        <a:latin typeface="Times New Roman"/>
                        <a:ea typeface="Calibri"/>
                        <a:cs typeface="Arial"/>
                      </a:endParaRPr>
                    </a:p>
                    <a:p>
                      <a:pPr algn="l">
                        <a:lnSpc>
                          <a:spcPts val="1200"/>
                        </a:lnSpc>
                        <a:spcAft>
                          <a:spcPts val="0"/>
                        </a:spcAft>
                      </a:pPr>
                      <a:r>
                        <a:rPr lang="en-US" sz="1600" b="1" dirty="0" err="1" smtClean="0">
                          <a:solidFill>
                            <a:srgbClr val="000000"/>
                          </a:solidFill>
                          <a:effectLst/>
                          <a:latin typeface="Times New Roman"/>
                          <a:ea typeface="MS ??"/>
                          <a:cs typeface="Arial"/>
                        </a:rPr>
                        <a:t>Psycholing</a:t>
                      </a:r>
                      <a:r>
                        <a:rPr lang="en-US" sz="1600" b="1" dirty="0" smtClean="0">
                          <a:solidFill>
                            <a:srgbClr val="000000"/>
                          </a:solidFill>
                          <a:effectLst/>
                          <a:latin typeface="Times New Roman"/>
                          <a:ea typeface="MS ??"/>
                          <a:cs typeface="Arial"/>
                        </a:rPr>
                        <a:t>. gr1</a:t>
                      </a:r>
                    </a:p>
                    <a:p>
                      <a:pPr algn="l">
                        <a:lnSpc>
                          <a:spcPts val="1200"/>
                        </a:lnSpc>
                        <a:spcAft>
                          <a:spcPts val="0"/>
                        </a:spcAft>
                      </a:pPr>
                      <a:r>
                        <a:rPr lang="en-US" sz="1600" dirty="0" smtClean="0">
                          <a:effectLst/>
                          <a:latin typeface="+mn-lt"/>
                          <a:ea typeface="Calibri"/>
                          <a:cs typeface="Arial"/>
                        </a:rPr>
                        <a:t>         -</a:t>
                      </a:r>
                    </a:p>
                    <a:p>
                      <a:pPr algn="l">
                        <a:lnSpc>
                          <a:spcPts val="1200"/>
                        </a:lnSpc>
                        <a:spcAft>
                          <a:spcPts val="0"/>
                        </a:spcAft>
                      </a:pPr>
                      <a:r>
                        <a:rPr lang="en-US" sz="1600" dirty="0" smtClean="0">
                          <a:solidFill>
                            <a:srgbClr val="000000"/>
                          </a:solidFill>
                          <a:effectLst/>
                          <a:latin typeface="Times New Roman"/>
                          <a:ea typeface="MS ??"/>
                          <a:cs typeface="Arial"/>
                        </a:rPr>
                        <a:t>COLONNA</a:t>
                      </a:r>
                    </a:p>
                    <a:p>
                      <a:pPr algn="l">
                        <a:lnSpc>
                          <a:spcPts val="1200"/>
                        </a:lnSpc>
                        <a:spcAft>
                          <a:spcPts val="0"/>
                        </a:spcAft>
                      </a:pPr>
                      <a:endParaRPr lang="en-US" sz="1600" dirty="0">
                        <a:effectLst/>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l">
                        <a:lnSpc>
                          <a:spcPts val="1200"/>
                        </a:lnSpc>
                      </a:pPr>
                      <a:endParaRPr lang="fr-CA" sz="1600" b="1" kern="1200" dirty="0" smtClean="0">
                        <a:solidFill>
                          <a:srgbClr val="FF66FF"/>
                        </a:solidFill>
                        <a:effectLst/>
                        <a:latin typeface="+mn-lt"/>
                        <a:ea typeface="+mn-ea"/>
                        <a:cs typeface="+mn-cs"/>
                      </a:endParaRPr>
                    </a:p>
                    <a:p>
                      <a:pPr algn="l">
                        <a:lnSpc>
                          <a:spcPts val="1200"/>
                        </a:lnSpc>
                      </a:pPr>
                      <a:r>
                        <a:rPr lang="fr-CA" sz="1600" b="1" kern="1200" dirty="0" smtClean="0">
                          <a:solidFill>
                            <a:srgbClr val="FF66FF"/>
                          </a:solidFill>
                          <a:effectLst/>
                          <a:latin typeface="+mn-lt"/>
                          <a:ea typeface="+mn-ea"/>
                          <a:cs typeface="+mn-cs"/>
                        </a:rPr>
                        <a:t>Langues du monde</a:t>
                      </a:r>
                    </a:p>
                    <a:p>
                      <a:pPr algn="l">
                        <a:lnSpc>
                          <a:spcPts val="1200"/>
                        </a:lnSpc>
                      </a:pPr>
                      <a:r>
                        <a:rPr lang="fr-CA" sz="1600" b="1" kern="1200" dirty="0" smtClean="0">
                          <a:solidFill>
                            <a:srgbClr val="FF66FF"/>
                          </a:solidFill>
                          <a:effectLst/>
                          <a:latin typeface="+mn-lt"/>
                          <a:ea typeface="+mn-ea"/>
                          <a:cs typeface="+mn-cs"/>
                        </a:rPr>
                        <a:t>      -</a:t>
                      </a:r>
                    </a:p>
                    <a:p>
                      <a:pPr algn="l">
                        <a:lnSpc>
                          <a:spcPts val="1200"/>
                        </a:lnSpc>
                      </a:pPr>
                      <a:r>
                        <a:rPr lang="fr-CA" sz="1600" b="0" kern="1200" dirty="0" smtClean="0">
                          <a:solidFill>
                            <a:srgbClr val="FF66FF"/>
                          </a:solidFill>
                          <a:effectLst/>
                          <a:latin typeface="+mn-lt"/>
                          <a:ea typeface="+mn-ea"/>
                          <a:cs typeface="+mn-cs"/>
                        </a:rPr>
                        <a:t>CARVALHO</a:t>
                      </a:r>
                      <a:endParaRPr lang="fr-FR" sz="1600" b="0" dirty="0" smtClean="0">
                        <a:solidFill>
                          <a:srgbClr val="FF66FF"/>
                        </a:solidFill>
                        <a:effectLst/>
                        <a:latin typeface="+mn-lt"/>
                      </a:endParaRPr>
                    </a:p>
                    <a:p>
                      <a:pPr algn="l">
                        <a:lnSpc>
                          <a:spcPts val="1200"/>
                        </a:lnSpc>
                      </a:pPr>
                      <a:endParaRPr lang="en-US" sz="1600" b="1" kern="1200" dirty="0" smtClean="0">
                        <a:solidFill>
                          <a:schemeClr val="accent3">
                            <a:lumMod val="50000"/>
                          </a:schemeClr>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l">
                        <a:lnSpc>
                          <a:spcPts val="1200"/>
                        </a:lnSpc>
                        <a:spcAft>
                          <a:spcPts val="0"/>
                        </a:spcAft>
                      </a:pPr>
                      <a:endParaRPr lang="en-US" sz="1600" b="1" dirty="0" smtClean="0">
                        <a:solidFill>
                          <a:schemeClr val="tx1"/>
                        </a:solidFill>
                        <a:effectLst/>
                        <a:latin typeface="+mn-lt"/>
                        <a:ea typeface="MS ??"/>
                        <a:cs typeface="Arial"/>
                      </a:endParaRPr>
                    </a:p>
                    <a:p>
                      <a:pPr algn="l">
                        <a:lnSpc>
                          <a:spcPts val="1200"/>
                        </a:lnSpc>
                        <a:spcAft>
                          <a:spcPts val="0"/>
                        </a:spcAft>
                      </a:pPr>
                      <a:r>
                        <a:rPr lang="en-US" sz="1600" b="1" dirty="0">
                          <a:solidFill>
                            <a:schemeClr val="tx1"/>
                          </a:solidFill>
                          <a:effectLst/>
                          <a:latin typeface="+mn-lt"/>
                          <a:ea typeface="MS ??"/>
                          <a:cs typeface="Arial"/>
                        </a:rPr>
                        <a:t> </a:t>
                      </a:r>
                      <a:endParaRPr lang="fr-FR" sz="1600" dirty="0">
                        <a:effectLst/>
                        <a:latin typeface="+mn-lt"/>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57200">
                <a:tc vMerge="1">
                  <a:txBody>
                    <a:bodyPr/>
                    <a:lstStyle/>
                    <a:p>
                      <a:endParaRPr lang="fr-FR"/>
                    </a:p>
                  </a:txBody>
                  <a:tcPr/>
                </a:tc>
                <a:tc vMerge="1">
                  <a:txBody>
                    <a:bodyPr/>
                    <a:lstStyle/>
                    <a:p>
                      <a:endParaRPr lang="fr-FR"/>
                    </a:p>
                  </a:txBody>
                  <a:tcPr/>
                </a:tc>
                <a:tc>
                  <a:txBody>
                    <a:bodyPr/>
                    <a:lstStyle/>
                    <a:p>
                      <a:pPr algn="l">
                        <a:lnSpc>
                          <a:spcPts val="1200"/>
                        </a:lnSpc>
                        <a:spcAft>
                          <a:spcPts val="0"/>
                        </a:spcAft>
                      </a:pPr>
                      <a:endParaRPr lang="en-US" sz="1600" b="1" dirty="0" smtClean="0">
                        <a:solidFill>
                          <a:srgbClr val="008000"/>
                        </a:solidFill>
                        <a:effectLst/>
                        <a:latin typeface="Times New Roman"/>
                        <a:ea typeface="Calibri"/>
                        <a:cs typeface="Arial"/>
                      </a:endParaRPr>
                    </a:p>
                    <a:p>
                      <a:pPr algn="l">
                        <a:lnSpc>
                          <a:spcPts val="1200"/>
                        </a:lnSpc>
                        <a:spcAft>
                          <a:spcPts val="0"/>
                        </a:spcAft>
                      </a:pPr>
                      <a:r>
                        <a:rPr lang="en-US" sz="1600" b="1" dirty="0" smtClean="0">
                          <a:solidFill>
                            <a:srgbClr val="000000"/>
                          </a:solidFill>
                          <a:effectLst/>
                          <a:latin typeface="Times New Roman"/>
                          <a:ea typeface="MS ??"/>
                          <a:cs typeface="Arial"/>
                        </a:rPr>
                        <a:t>M3P</a:t>
                      </a:r>
                    </a:p>
                    <a:p>
                      <a:pPr algn="l">
                        <a:lnSpc>
                          <a:spcPts val="1200"/>
                        </a:lnSpc>
                        <a:spcAft>
                          <a:spcPts val="0"/>
                        </a:spcAft>
                      </a:pPr>
                      <a:r>
                        <a:rPr lang="en-US" sz="1600" dirty="0" smtClean="0">
                          <a:effectLst/>
                          <a:latin typeface="+mn-lt"/>
                          <a:ea typeface="Calibri"/>
                          <a:cs typeface="Arial"/>
                        </a:rPr>
                        <a:t>      -</a:t>
                      </a:r>
                    </a:p>
                    <a:p>
                      <a:pPr algn="l">
                        <a:lnSpc>
                          <a:spcPts val="1200"/>
                        </a:lnSpc>
                        <a:spcAft>
                          <a:spcPts val="0"/>
                        </a:spcAft>
                      </a:pPr>
                      <a:r>
                        <a:rPr lang="en-US" sz="1600" dirty="0" smtClean="0">
                          <a:solidFill>
                            <a:srgbClr val="000000"/>
                          </a:solidFill>
                          <a:effectLst/>
                          <a:latin typeface="Times New Roman"/>
                          <a:ea typeface="MS ??"/>
                          <a:cs typeface="Arial"/>
                        </a:rPr>
                        <a:t>A.T.E.R</a:t>
                      </a:r>
                    </a:p>
                    <a:p>
                      <a:pPr algn="l">
                        <a:lnSpc>
                          <a:spcPts val="1200"/>
                        </a:lnSpc>
                        <a:spcAft>
                          <a:spcPts val="0"/>
                        </a:spcAft>
                      </a:pPr>
                      <a:r>
                        <a:rPr lang="en-US" sz="1600" dirty="0" smtClean="0">
                          <a:solidFill>
                            <a:srgbClr val="3366FF"/>
                          </a:solidFill>
                          <a:effectLst/>
                          <a:latin typeface="Times New Roman"/>
                          <a:ea typeface="MS ??"/>
                          <a:cs typeface="Arial"/>
                        </a:rPr>
                        <a:t> </a:t>
                      </a:r>
                      <a:endParaRPr lang="en-US" sz="1600" dirty="0" smtClean="0">
                        <a:effectLst/>
                        <a:latin typeface="+mn-lt"/>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a:p>
                  </a:txBody>
                  <a:tcPr/>
                </a:tc>
                <a:tc vMerge="1">
                  <a:txBody>
                    <a:bodyPr/>
                    <a:lstStyle/>
                    <a:p>
                      <a:endParaRPr lang="fr-FR"/>
                    </a:p>
                  </a:txBody>
                  <a:tcPr/>
                </a:tc>
                <a:tc vMerge="1">
                  <a:txBody>
                    <a:bodyPr/>
                    <a:lstStyle/>
                    <a:p>
                      <a:endParaRPr lang="fr-FR"/>
                    </a:p>
                  </a:txBody>
                  <a:tcPr/>
                </a:tc>
              </a:tr>
            </a:tbl>
          </a:graphicData>
        </a:graphic>
      </p:graphicFrame>
      <p:sp>
        <p:nvSpPr>
          <p:cNvPr id="3" name="ZoneTexte 2"/>
          <p:cNvSpPr txBox="1"/>
          <p:nvPr/>
        </p:nvSpPr>
        <p:spPr>
          <a:xfrm>
            <a:off x="527361" y="6072426"/>
            <a:ext cx="8336832" cy="646331"/>
          </a:xfrm>
          <a:prstGeom prst="rect">
            <a:avLst/>
          </a:prstGeom>
          <a:noFill/>
        </p:spPr>
        <p:txBody>
          <a:bodyPr wrap="square" rtlCol="0">
            <a:spAutoFit/>
          </a:bodyPr>
          <a:lstStyle/>
          <a:p>
            <a:r>
              <a:rPr lang="fr-CA" b="1" dirty="0" smtClean="0"/>
              <a:t>Fondamentaux - </a:t>
            </a:r>
            <a:r>
              <a:rPr lang="fr-CA" b="1" dirty="0" err="1" smtClean="0">
                <a:solidFill>
                  <a:srgbClr val="FF0000"/>
                </a:solidFill>
              </a:rPr>
              <a:t>Spéc</a:t>
            </a:r>
            <a:r>
              <a:rPr lang="fr-CA" b="1" dirty="0" smtClean="0">
                <a:solidFill>
                  <a:srgbClr val="FF0000"/>
                </a:solidFill>
              </a:rPr>
              <a:t> LAP</a:t>
            </a:r>
            <a:r>
              <a:rPr lang="fr-CA" b="1" dirty="0" smtClean="0"/>
              <a:t> -  </a:t>
            </a:r>
            <a:r>
              <a:rPr lang="fr-CA" b="1" dirty="0" err="1" smtClean="0">
                <a:solidFill>
                  <a:srgbClr val="00B050"/>
                </a:solidFill>
              </a:rPr>
              <a:t>Spéc</a:t>
            </a:r>
            <a:r>
              <a:rPr lang="fr-CA" b="1" dirty="0" smtClean="0">
                <a:solidFill>
                  <a:srgbClr val="00B050"/>
                </a:solidFill>
              </a:rPr>
              <a:t> LS</a:t>
            </a:r>
            <a:r>
              <a:rPr lang="fr-CA" b="1" dirty="0" smtClean="0"/>
              <a:t> - </a:t>
            </a:r>
            <a:r>
              <a:rPr lang="fr-CA" b="1" dirty="0" smtClean="0">
                <a:solidFill>
                  <a:srgbClr val="FF66FF"/>
                </a:solidFill>
              </a:rPr>
              <a:t>Min AL</a:t>
            </a:r>
            <a:r>
              <a:rPr lang="fr-CA" b="1" dirty="0" smtClean="0"/>
              <a:t> - </a:t>
            </a:r>
            <a:r>
              <a:rPr lang="fr-CA" b="1" dirty="0" smtClean="0">
                <a:solidFill>
                  <a:srgbClr val="FFCC66"/>
                </a:solidFill>
                <a:effectLst>
                  <a:outerShdw blurRad="38100" dist="38100" dir="2700000" algn="tl">
                    <a:srgbClr val="000000">
                      <a:alpha val="43137"/>
                    </a:srgbClr>
                  </a:outerShdw>
                </a:effectLst>
              </a:rPr>
              <a:t>Min FLE</a:t>
            </a:r>
            <a:r>
              <a:rPr lang="fr-CA" b="1" dirty="0" smtClean="0"/>
              <a:t> - </a:t>
            </a:r>
            <a:r>
              <a:rPr lang="fr-CA" b="1" dirty="0" smtClean="0">
                <a:solidFill>
                  <a:schemeClr val="bg2">
                    <a:lumMod val="50000"/>
                  </a:schemeClr>
                </a:solidFill>
              </a:rPr>
              <a:t>Min ES</a:t>
            </a:r>
            <a:r>
              <a:rPr lang="fr-CA" b="1" dirty="0" smtClean="0"/>
              <a:t>  </a:t>
            </a:r>
            <a:endParaRPr lang="fr-FR" b="1" dirty="0" smtClean="0"/>
          </a:p>
          <a:p>
            <a:r>
              <a:rPr lang="fr-FR" b="1" dirty="0" smtClean="0"/>
              <a:t>Ajouter </a:t>
            </a:r>
            <a:r>
              <a:rPr lang="fr-FR" b="1" dirty="0" smtClean="0"/>
              <a:t>: EC langue </a:t>
            </a:r>
            <a:endParaRPr lang="fr-FR" b="1" dirty="0"/>
          </a:p>
        </p:txBody>
      </p:sp>
    </p:spTree>
    <p:extLst>
      <p:ext uri="{BB962C8B-B14F-4D97-AF65-F5344CB8AC3E}">
        <p14:creationId xmlns:p14="http://schemas.microsoft.com/office/powerpoint/2010/main" val="18252477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Cours de L2, mineure AL</a:t>
            </a:r>
            <a:endParaRPr lang="fr-FR" dirty="0"/>
          </a:p>
        </p:txBody>
      </p:sp>
      <p:sp>
        <p:nvSpPr>
          <p:cNvPr id="3" name="Espace réservé du contenu 2"/>
          <p:cNvSpPr>
            <a:spLocks noGrp="1"/>
          </p:cNvSpPr>
          <p:nvPr>
            <p:ph idx="1"/>
          </p:nvPr>
        </p:nvSpPr>
        <p:spPr/>
        <p:txBody>
          <a:bodyPr>
            <a:normAutofit/>
          </a:bodyPr>
          <a:lstStyle/>
          <a:p>
            <a:r>
              <a:rPr lang="fr-FR" b="1" dirty="0" smtClean="0"/>
              <a:t>« Introduction </a:t>
            </a:r>
            <a:r>
              <a:rPr lang="fr-FR" b="1" dirty="0"/>
              <a:t>au TAL</a:t>
            </a:r>
            <a:r>
              <a:rPr lang="fr-FR" dirty="0"/>
              <a:t> » dans la mineure «  architecture des langues » . </a:t>
            </a:r>
            <a:r>
              <a:rPr lang="fr-FR" dirty="0" smtClean="0"/>
              <a:t>Aude </a:t>
            </a:r>
            <a:r>
              <a:rPr lang="fr-FR" dirty="0" err="1" smtClean="0"/>
              <a:t>Grezka</a:t>
            </a:r>
            <a:r>
              <a:rPr lang="fr-FR" dirty="0" smtClean="0"/>
              <a:t>, Claire </a:t>
            </a:r>
            <a:r>
              <a:rPr lang="fr-FR" dirty="0" err="1" smtClean="0"/>
              <a:t>Beyssade</a:t>
            </a:r>
            <a:r>
              <a:rPr lang="fr-FR" dirty="0" smtClean="0"/>
              <a:t> </a:t>
            </a:r>
            <a:endParaRPr lang="fr-FR" dirty="0"/>
          </a:p>
          <a:p>
            <a:r>
              <a:rPr lang="fr-FR" b="1" dirty="0" smtClean="0"/>
              <a:t>Cours </a:t>
            </a:r>
            <a:r>
              <a:rPr lang="fr-FR" b="1" dirty="0"/>
              <a:t>à </a:t>
            </a:r>
            <a:r>
              <a:rPr lang="fr-FR" b="1" dirty="0" smtClean="0"/>
              <a:t>distance</a:t>
            </a:r>
            <a:endParaRPr lang="fr-FR" dirty="0" smtClean="0"/>
          </a:p>
          <a:p>
            <a:r>
              <a:rPr lang="fr-FR" b="1" dirty="0" smtClean="0"/>
              <a:t>Le </a:t>
            </a:r>
            <a:r>
              <a:rPr lang="fr-FR" b="1" dirty="0"/>
              <a:t>cours commencera jeudi 17 septembre. </a:t>
            </a:r>
            <a:endParaRPr lang="fr-FR" b="1" dirty="0" smtClean="0"/>
          </a:p>
          <a:p>
            <a:r>
              <a:rPr lang="fr-FR" dirty="0" smtClean="0"/>
              <a:t>Inscription </a:t>
            </a:r>
            <a:r>
              <a:rPr lang="fr-FR" dirty="0"/>
              <a:t>sur </a:t>
            </a:r>
            <a:r>
              <a:rPr lang="fr-FR" dirty="0" smtClean="0"/>
              <a:t>Moodle, Sinon, écrire à</a:t>
            </a:r>
            <a:r>
              <a:rPr lang="fr-FR" dirty="0"/>
              <a:t>  </a:t>
            </a:r>
            <a:r>
              <a:rPr lang="fr-FR" dirty="0">
                <a:hlinkClick r:id="rId2"/>
              </a:rPr>
              <a:t>grezka@lipn.univ-paris13.fr</a:t>
            </a:r>
            <a:endParaRPr lang="fr-FR" dirty="0"/>
          </a:p>
          <a:p>
            <a:endParaRPr lang="fr-FR" dirty="0"/>
          </a:p>
        </p:txBody>
      </p:sp>
    </p:spTree>
    <p:extLst>
      <p:ext uri="{BB962C8B-B14F-4D97-AF65-F5344CB8AC3E}">
        <p14:creationId xmlns:p14="http://schemas.microsoft.com/office/powerpoint/2010/main" val="26586193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Cours de L2 M3P</a:t>
            </a:r>
            <a:endParaRPr lang="fr-FR" dirty="0"/>
          </a:p>
        </p:txBody>
      </p:sp>
      <p:sp>
        <p:nvSpPr>
          <p:cNvPr id="3" name="Espace réservé du contenu 2"/>
          <p:cNvSpPr>
            <a:spLocks noGrp="1"/>
          </p:cNvSpPr>
          <p:nvPr>
            <p:ph idx="1"/>
          </p:nvPr>
        </p:nvSpPr>
        <p:spPr/>
        <p:txBody>
          <a:bodyPr>
            <a:normAutofit/>
          </a:bodyPr>
          <a:lstStyle/>
          <a:p>
            <a:r>
              <a:rPr lang="fr-CA" dirty="0" smtClean="0"/>
              <a:t>Deux groupes, chacun sur un demi semestre</a:t>
            </a:r>
          </a:p>
          <a:p>
            <a:r>
              <a:rPr lang="fr-CA" dirty="0" smtClean="0"/>
              <a:t>Le deuxième groupe commence après la pause pédagogique.</a:t>
            </a:r>
          </a:p>
          <a:p>
            <a:r>
              <a:rPr lang="fr-CA" dirty="0" smtClean="0"/>
              <a:t>La répartition se fait par nous – ce n’est pas au choix de l’étudiant.</a:t>
            </a:r>
          </a:p>
          <a:p>
            <a:endParaRPr lang="fr-CA" dirty="0"/>
          </a:p>
          <a:p>
            <a:r>
              <a:rPr lang="fr-CA" dirty="0" smtClean="0"/>
              <a:t>Pour le premier groupe, la clé Moodle figurera sur le planning.</a:t>
            </a:r>
            <a:endParaRPr lang="fr-FR" dirty="0"/>
          </a:p>
        </p:txBody>
      </p:sp>
    </p:spTree>
    <p:extLst>
      <p:ext uri="{BB962C8B-B14F-4D97-AF65-F5344CB8AC3E}">
        <p14:creationId xmlns:p14="http://schemas.microsoft.com/office/powerpoint/2010/main" val="4344711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93208"/>
            <a:ext cx="8229600" cy="922791"/>
          </a:xfrm>
        </p:spPr>
        <p:txBody>
          <a:bodyPr/>
          <a:lstStyle/>
          <a:p>
            <a:r>
              <a:rPr lang="fr-FR" b="1" dirty="0" smtClean="0">
                <a:solidFill>
                  <a:srgbClr val="0000FF"/>
                </a:solidFill>
              </a:rPr>
              <a:t>Licence SDL </a:t>
            </a:r>
            <a:r>
              <a:rPr lang="mr-IN" b="1" dirty="0" smtClean="0">
                <a:solidFill>
                  <a:srgbClr val="0000FF"/>
                </a:solidFill>
              </a:rPr>
              <a:t>–</a:t>
            </a:r>
            <a:r>
              <a:rPr lang="fr-FR" b="1" dirty="0" smtClean="0">
                <a:solidFill>
                  <a:srgbClr val="0000FF"/>
                </a:solidFill>
              </a:rPr>
              <a:t> L3</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110698427"/>
              </p:ext>
            </p:extLst>
          </p:nvPr>
        </p:nvGraphicFramePr>
        <p:xfrm>
          <a:off x="435429" y="1046668"/>
          <a:ext cx="8251371" cy="4937760"/>
        </p:xfrm>
        <a:graphic>
          <a:graphicData uri="http://schemas.openxmlformats.org/drawingml/2006/table">
            <a:tbl>
              <a:tblPr firstRow="1" bandRow="1">
                <a:tableStyleId>{5C22544A-7EE6-4342-B048-85BDC9FD1C3A}</a:tableStyleId>
              </a:tblPr>
              <a:tblGrid>
                <a:gridCol w="4136571"/>
                <a:gridCol w="4114800"/>
              </a:tblGrid>
              <a:tr h="430151">
                <a:tc>
                  <a:txBody>
                    <a:bodyPr/>
                    <a:lstStyle/>
                    <a:p>
                      <a:r>
                        <a:rPr lang="fr-FR" sz="2400" dirty="0" smtClean="0"/>
                        <a:t>Semestre 1</a:t>
                      </a:r>
                      <a:endParaRPr lang="fr-FR" sz="2400" dirty="0"/>
                    </a:p>
                  </a:txBody>
                  <a:tcPr/>
                </a:tc>
                <a:tc>
                  <a:txBody>
                    <a:bodyPr/>
                    <a:lstStyle/>
                    <a:p>
                      <a:r>
                        <a:rPr lang="fr-FR" sz="2400" b="1" i="0" dirty="0" smtClean="0">
                          <a:solidFill>
                            <a:schemeClr val="bg1"/>
                          </a:solidFill>
                        </a:rPr>
                        <a:t>Semestre 2</a:t>
                      </a:r>
                      <a:endParaRPr lang="fr-FR" sz="2400" b="1" i="0" dirty="0">
                        <a:solidFill>
                          <a:schemeClr val="bg1"/>
                        </a:solidFill>
                      </a:endParaRPr>
                    </a:p>
                  </a:txBody>
                  <a:tcPr/>
                </a:tc>
              </a:tr>
              <a:tr h="430151">
                <a:tc>
                  <a:txBody>
                    <a:bodyPr/>
                    <a:lstStyle/>
                    <a:p>
                      <a:r>
                        <a:rPr lang="fr-FR" sz="2400" b="1" i="0" dirty="0" smtClean="0"/>
                        <a:t>UE 15 Majeure </a:t>
                      </a:r>
                      <a:r>
                        <a:rPr lang="fr-FR" sz="2400" b="0" i="0" dirty="0" smtClean="0"/>
                        <a:t>(</a:t>
                      </a:r>
                      <a:r>
                        <a:rPr lang="fr-FR" sz="2400" b="0" i="0" dirty="0" err="1" smtClean="0"/>
                        <a:t>coef</a:t>
                      </a:r>
                      <a:r>
                        <a:rPr lang="fr-FR" sz="2400" b="0" i="0" dirty="0" smtClean="0"/>
                        <a:t> 4)</a:t>
                      </a:r>
                      <a:endParaRPr lang="fr-FR" sz="2400" b="0" i="0" dirty="0"/>
                    </a:p>
                  </a:txBody>
                  <a:tcPr>
                    <a:solidFill>
                      <a:schemeClr val="tx2">
                        <a:lumMod val="20000"/>
                        <a:lumOff val="80000"/>
                      </a:schemeClr>
                    </a:solidFill>
                  </a:tcPr>
                </a:tc>
                <a:tc>
                  <a:txBody>
                    <a:bodyPr/>
                    <a:lstStyle/>
                    <a:p>
                      <a:r>
                        <a:rPr lang="fr-FR" sz="2400" b="1" i="0" dirty="0" smtClean="0"/>
                        <a:t>UE 19 Majeure </a:t>
                      </a:r>
                      <a:r>
                        <a:rPr lang="fr-FR" sz="2400" b="0" i="0" dirty="0" smtClean="0"/>
                        <a:t>(</a:t>
                      </a:r>
                      <a:r>
                        <a:rPr lang="fr-FR" sz="2400" b="0" i="0" dirty="0" err="1" smtClean="0"/>
                        <a:t>coef</a:t>
                      </a:r>
                      <a:r>
                        <a:rPr lang="fr-FR" sz="2400" b="0" i="0" dirty="0" smtClean="0"/>
                        <a:t> 4)</a:t>
                      </a:r>
                    </a:p>
                  </a:txBody>
                  <a:tcPr>
                    <a:solidFill>
                      <a:schemeClr val="tx2">
                        <a:lumMod val="20000"/>
                        <a:lumOff val="80000"/>
                      </a:schemeClr>
                    </a:solidFill>
                  </a:tcPr>
                </a:tc>
              </a:tr>
              <a:tr h="430151">
                <a:tc>
                  <a:txBody>
                    <a:bodyPr/>
                    <a:lstStyle/>
                    <a:p>
                      <a:pPr marL="180000" algn="l"/>
                      <a:r>
                        <a:rPr lang="fr-FR" sz="2400" b="1" dirty="0" smtClean="0">
                          <a:solidFill>
                            <a:schemeClr val="accent1"/>
                          </a:solidFill>
                        </a:rPr>
                        <a:t>Sociolinguistique</a:t>
                      </a:r>
                      <a:endParaRPr lang="fr-FR" sz="2400" b="1" dirty="0">
                        <a:solidFill>
                          <a:schemeClr val="accent1"/>
                        </a:solidFill>
                      </a:endParaRPr>
                    </a:p>
                  </a:txBody>
                  <a:tcPr>
                    <a:solidFill>
                      <a:schemeClr val="bg1">
                        <a:lumMod val="95000"/>
                      </a:schemeClr>
                    </a:solidFill>
                  </a:tcPr>
                </a:tc>
                <a:tc>
                  <a:txBody>
                    <a:bodyPr/>
                    <a:lstStyle/>
                    <a:p>
                      <a:pPr marL="180000" algn="l"/>
                      <a:r>
                        <a:rPr lang="fr-FR" sz="2000" b="1" kern="1200" dirty="0" smtClean="0">
                          <a:solidFill>
                            <a:schemeClr val="tx2">
                              <a:lumMod val="60000"/>
                              <a:lumOff val="40000"/>
                            </a:schemeClr>
                          </a:solidFill>
                          <a:effectLst/>
                          <a:latin typeface="+mn-lt"/>
                          <a:ea typeface="+mn-ea"/>
                          <a:cs typeface="+mn-cs"/>
                        </a:rPr>
                        <a:t>Pragmatique : contexte et usage</a:t>
                      </a:r>
                      <a:endParaRPr lang="fr-FR" sz="2000" b="1" dirty="0">
                        <a:solidFill>
                          <a:schemeClr val="tx2">
                            <a:lumMod val="60000"/>
                            <a:lumOff val="40000"/>
                          </a:schemeClr>
                        </a:solidFill>
                      </a:endParaRPr>
                    </a:p>
                  </a:txBody>
                  <a:tcPr>
                    <a:solidFill>
                      <a:schemeClr val="bg1">
                        <a:lumMod val="95000"/>
                      </a:schemeClr>
                    </a:solidFill>
                  </a:tcPr>
                </a:tc>
              </a:tr>
              <a:tr h="430151">
                <a:tc>
                  <a:txBody>
                    <a:bodyPr/>
                    <a:lstStyle/>
                    <a:p>
                      <a:pPr marL="180000" marR="0" indent="0" algn="l" defTabSz="457200" rtl="0" eaLnBrk="1" fontAlgn="auto" latinLnBrk="0" hangingPunct="1">
                        <a:lnSpc>
                          <a:spcPct val="100000"/>
                        </a:lnSpc>
                        <a:spcBef>
                          <a:spcPts val="0"/>
                        </a:spcBef>
                        <a:spcAft>
                          <a:spcPts val="0"/>
                        </a:spcAft>
                        <a:buClrTx/>
                        <a:buSzTx/>
                        <a:buFontTx/>
                        <a:buNone/>
                        <a:tabLst/>
                        <a:defRPr/>
                      </a:pPr>
                      <a:r>
                        <a:rPr lang="fr-FR" sz="2400" b="1" dirty="0" smtClean="0">
                          <a:solidFill>
                            <a:schemeClr val="accent1"/>
                          </a:solidFill>
                        </a:rPr>
                        <a:t>Phonologie</a:t>
                      </a:r>
                    </a:p>
                  </a:txBody>
                  <a:tcPr>
                    <a:solidFill>
                      <a:schemeClr val="bg1">
                        <a:lumMod val="95000"/>
                      </a:schemeClr>
                    </a:solidFill>
                  </a:tcPr>
                </a:tc>
                <a:tc>
                  <a:txBody>
                    <a:bodyPr/>
                    <a:lstStyle/>
                    <a:p>
                      <a:pPr marL="180000" algn="l"/>
                      <a:r>
                        <a:rPr lang="fr-FR" sz="2000" b="1" dirty="0" smtClean="0">
                          <a:solidFill>
                            <a:schemeClr val="accent1"/>
                          </a:solidFill>
                        </a:rPr>
                        <a:t>Histoire</a:t>
                      </a:r>
                      <a:r>
                        <a:rPr lang="fr-FR" sz="2000" b="1" baseline="0" dirty="0" smtClean="0">
                          <a:solidFill>
                            <a:schemeClr val="accent1"/>
                          </a:solidFill>
                        </a:rPr>
                        <a:t> des théories linguistique</a:t>
                      </a:r>
                      <a:endParaRPr lang="fr-FR" sz="2000" b="1" dirty="0">
                        <a:solidFill>
                          <a:schemeClr val="accent1"/>
                        </a:solidFill>
                      </a:endParaRPr>
                    </a:p>
                  </a:txBody>
                  <a:tcPr>
                    <a:solidFill>
                      <a:schemeClr val="bg1">
                        <a:lumMod val="95000"/>
                      </a:schemeClr>
                    </a:solidFill>
                  </a:tcPr>
                </a:tc>
              </a:tr>
              <a:tr h="453247">
                <a:tc>
                  <a:txBody>
                    <a:bodyPr/>
                    <a:lstStyle/>
                    <a:p>
                      <a:pPr marL="0" indent="0" algn="l"/>
                      <a:r>
                        <a:rPr lang="fr-FR" sz="2400" b="1" i="0" dirty="0" smtClean="0">
                          <a:solidFill>
                            <a:schemeClr val="tx1"/>
                          </a:solidFill>
                        </a:rPr>
                        <a:t>UE 16 Spécialisation </a:t>
                      </a:r>
                      <a:r>
                        <a:rPr lang="fr-FR" sz="2400" b="0" i="0" dirty="0" smtClean="0">
                          <a:solidFill>
                            <a:schemeClr val="tx1"/>
                          </a:solidFill>
                        </a:rPr>
                        <a:t>(</a:t>
                      </a:r>
                      <a:r>
                        <a:rPr lang="fr-FR" sz="2400" b="0" i="0" dirty="0" err="1" smtClean="0">
                          <a:solidFill>
                            <a:schemeClr val="tx1"/>
                          </a:solidFill>
                        </a:rPr>
                        <a:t>coef</a:t>
                      </a:r>
                      <a:r>
                        <a:rPr lang="fr-FR" sz="2400" b="0" i="0" dirty="0" smtClean="0">
                          <a:solidFill>
                            <a:schemeClr val="tx1"/>
                          </a:solidFill>
                        </a:rPr>
                        <a:t>  3)</a:t>
                      </a:r>
                      <a:endParaRPr lang="fr-FR" sz="2400" b="0" i="0" dirty="0">
                        <a:solidFill>
                          <a:schemeClr val="tx1"/>
                        </a:solidFill>
                      </a:endParaRPr>
                    </a:p>
                  </a:txBody>
                  <a:tcPr>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2400" b="1" i="0" dirty="0" smtClean="0">
                          <a:solidFill>
                            <a:schemeClr val="tx1"/>
                          </a:solidFill>
                        </a:rPr>
                        <a:t>UE 20 Spécialisation </a:t>
                      </a:r>
                      <a:r>
                        <a:rPr lang="fr-FR" sz="2400" b="0" i="0" dirty="0" smtClean="0">
                          <a:solidFill>
                            <a:schemeClr val="tx1"/>
                          </a:solidFill>
                        </a:rPr>
                        <a:t>(</a:t>
                      </a:r>
                      <a:r>
                        <a:rPr lang="fr-FR" sz="2400" b="0" i="0" dirty="0" err="1" smtClean="0">
                          <a:solidFill>
                            <a:schemeClr val="tx1"/>
                          </a:solidFill>
                        </a:rPr>
                        <a:t>coef</a:t>
                      </a:r>
                      <a:r>
                        <a:rPr lang="fr-FR" sz="2400" b="0" i="0" dirty="0" smtClean="0">
                          <a:solidFill>
                            <a:schemeClr val="tx1"/>
                          </a:solidFill>
                        </a:rPr>
                        <a:t>  3)</a:t>
                      </a:r>
                    </a:p>
                  </a:txBody>
                  <a:tcPr>
                    <a:solidFill>
                      <a:schemeClr val="tx2">
                        <a:lumMod val="20000"/>
                        <a:lumOff val="80000"/>
                      </a:schemeClr>
                    </a:solidFill>
                  </a:tcPr>
                </a:tc>
              </a:tr>
              <a:tr h="453247">
                <a:tc gridSpan="2">
                  <a:txBody>
                    <a:bodyPr/>
                    <a:lstStyle/>
                    <a:p>
                      <a:pPr marL="0" indent="0" algn="ctr"/>
                      <a:r>
                        <a:rPr lang="fr-FR" sz="2400" b="0" i="0" dirty="0" smtClean="0">
                          <a:solidFill>
                            <a:schemeClr val="accent1"/>
                          </a:solidFill>
                        </a:rPr>
                        <a:t>LAP</a:t>
                      </a:r>
                      <a:r>
                        <a:rPr lang="fr-FR" sz="2400" b="0" i="0" baseline="0" dirty="0" smtClean="0">
                          <a:solidFill>
                            <a:schemeClr val="accent1"/>
                          </a:solidFill>
                        </a:rPr>
                        <a:t> ou LLS</a:t>
                      </a:r>
                      <a:endParaRPr lang="fr-FR" sz="2400" b="0" i="0" dirty="0">
                        <a:solidFill>
                          <a:schemeClr val="accent1"/>
                        </a:solidFill>
                      </a:endParaRPr>
                    </a:p>
                  </a:txBody>
                  <a:tcPr>
                    <a:solidFill>
                      <a:schemeClr val="bg1">
                        <a:lumMod val="95000"/>
                      </a:schemeClr>
                    </a:solidFill>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fr-FR" b="0" i="0" dirty="0" smtClean="0">
                        <a:solidFill>
                          <a:schemeClr val="tx1"/>
                        </a:solidFill>
                      </a:endParaRPr>
                    </a:p>
                  </a:txBody>
                  <a:tcPr>
                    <a:solidFill>
                      <a:schemeClr val="tx2">
                        <a:lumMod val="20000"/>
                        <a:lumOff val="80000"/>
                      </a:schemeClr>
                    </a:solidFill>
                  </a:tcPr>
                </a:tc>
              </a:tr>
              <a:tr h="430151">
                <a:tc>
                  <a:txBody>
                    <a:bodyPr/>
                    <a:lstStyle/>
                    <a:p>
                      <a:r>
                        <a:rPr lang="fr-FR" sz="2400" b="1" i="0" dirty="0" smtClean="0"/>
                        <a:t>UE 17 Mineure </a:t>
                      </a:r>
                      <a:r>
                        <a:rPr lang="fr-FR" sz="2400" b="0" i="0" dirty="0" smtClean="0"/>
                        <a:t>(</a:t>
                      </a:r>
                      <a:r>
                        <a:rPr lang="fr-FR" sz="2400" b="0" i="0" dirty="0" err="1" smtClean="0"/>
                        <a:t>coef</a:t>
                      </a:r>
                      <a:r>
                        <a:rPr lang="fr-FR" sz="2400" b="0" i="0" dirty="0" smtClean="0"/>
                        <a:t> 3)</a:t>
                      </a:r>
                      <a:endParaRPr lang="fr-FR" sz="2400" b="1" i="0" dirty="0"/>
                    </a:p>
                  </a:txBody>
                  <a:tcPr>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2400" b="1" i="0" dirty="0" smtClean="0"/>
                        <a:t>UE 2&amp; Mineure (</a:t>
                      </a:r>
                      <a:r>
                        <a:rPr lang="fr-FR" sz="2400" b="0" i="0" dirty="0" err="1" smtClean="0"/>
                        <a:t>coef</a:t>
                      </a:r>
                      <a:r>
                        <a:rPr lang="fr-FR" sz="2400" b="0" i="0" dirty="0" smtClean="0"/>
                        <a:t> 3)</a:t>
                      </a:r>
                    </a:p>
                  </a:txBody>
                  <a:tcPr>
                    <a:solidFill>
                      <a:schemeClr val="tx2">
                        <a:lumMod val="20000"/>
                        <a:lumOff val="80000"/>
                      </a:schemeClr>
                    </a:solidFill>
                  </a:tcPr>
                </a:tc>
              </a:tr>
              <a:tr h="430151">
                <a:tc gridSpan="2">
                  <a:txBody>
                    <a:bodyPr/>
                    <a:lstStyle/>
                    <a:p>
                      <a:pPr marL="180000" marR="0" indent="0" algn="ctr" defTabSz="457200" rtl="0" eaLnBrk="1" fontAlgn="auto" latinLnBrk="0" hangingPunct="1">
                        <a:lnSpc>
                          <a:spcPct val="100000"/>
                        </a:lnSpc>
                        <a:spcBef>
                          <a:spcPts val="0"/>
                        </a:spcBef>
                        <a:spcAft>
                          <a:spcPts val="0"/>
                        </a:spcAft>
                        <a:buClrTx/>
                        <a:buSzTx/>
                        <a:buFontTx/>
                        <a:buNone/>
                        <a:tabLst/>
                        <a:defRPr/>
                      </a:pPr>
                      <a:r>
                        <a:rPr lang="fr-FR" sz="2400" dirty="0" smtClean="0">
                          <a:solidFill>
                            <a:schemeClr val="accent1"/>
                          </a:solidFill>
                        </a:rPr>
                        <a:t>Architecture des Langues ou FLE ou ES</a:t>
                      </a:r>
                      <a:r>
                        <a:rPr lang="fr-FR" sz="2400" baseline="0" dirty="0" smtClean="0">
                          <a:solidFill>
                            <a:schemeClr val="accent1"/>
                          </a:solidFill>
                        </a:rPr>
                        <a:t> ou</a:t>
                      </a:r>
                      <a:r>
                        <a:rPr lang="fr-FR" sz="2400" dirty="0" smtClean="0">
                          <a:solidFill>
                            <a:schemeClr val="tx2">
                              <a:lumMod val="60000"/>
                              <a:lumOff val="40000"/>
                            </a:schemeClr>
                          </a:solidFill>
                        </a:rPr>
                        <a:t> Mineure externe</a:t>
                      </a:r>
                    </a:p>
                  </a:txBody>
                  <a:tcPr>
                    <a:solidFill>
                      <a:schemeClr val="bg1">
                        <a:lumMod val="95000"/>
                      </a:schemeClr>
                    </a:solidFill>
                  </a:tcPr>
                </a:tc>
                <a:tc hMerge="1">
                  <a:txBody>
                    <a:bodyPr/>
                    <a:lstStyle/>
                    <a:p>
                      <a:endParaRPr lang="fr-FR" dirty="0"/>
                    </a:p>
                  </a:txBody>
                  <a:tcPr>
                    <a:solidFill>
                      <a:schemeClr val="bg1">
                        <a:lumMod val="95000"/>
                      </a:schemeClr>
                    </a:solidFill>
                  </a:tcPr>
                </a:tc>
              </a:tr>
              <a:tr h="430151">
                <a:tc>
                  <a:txBody>
                    <a:bodyPr/>
                    <a:lstStyle/>
                    <a:p>
                      <a:r>
                        <a:rPr lang="fr-FR" sz="2400" b="1" i="0" dirty="0" smtClean="0"/>
                        <a:t>UE 19 PPP </a:t>
                      </a:r>
                      <a:r>
                        <a:rPr lang="fr-FR" sz="2400" b="0" i="0" dirty="0" smtClean="0"/>
                        <a:t>(</a:t>
                      </a:r>
                      <a:r>
                        <a:rPr lang="fr-FR" sz="2400" b="0" i="0" dirty="0" err="1" smtClean="0"/>
                        <a:t>coef</a:t>
                      </a:r>
                      <a:r>
                        <a:rPr lang="fr-FR" sz="2400" b="0" i="0" dirty="0" smtClean="0"/>
                        <a:t> 2)</a:t>
                      </a:r>
                      <a:endParaRPr lang="fr-FR" sz="2400" b="1" i="0" dirty="0"/>
                    </a:p>
                  </a:txBody>
                  <a:tcPr>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2400" b="1" i="0" dirty="0" smtClean="0"/>
                        <a:t>UE 22 PPP (</a:t>
                      </a:r>
                      <a:r>
                        <a:rPr lang="fr-FR" sz="2400" b="0" i="0" dirty="0" err="1" smtClean="0"/>
                        <a:t>coef</a:t>
                      </a:r>
                      <a:r>
                        <a:rPr lang="fr-FR" sz="2400" b="0" i="0" dirty="0" smtClean="0"/>
                        <a:t> 2)</a:t>
                      </a:r>
                    </a:p>
                  </a:txBody>
                  <a:tcPr>
                    <a:solidFill>
                      <a:schemeClr val="tx2">
                        <a:lumMod val="20000"/>
                        <a:lumOff val="80000"/>
                      </a:schemeClr>
                    </a:solidFill>
                  </a:tcPr>
                </a:tc>
              </a:tr>
              <a:tr h="430151">
                <a:tc>
                  <a:txBody>
                    <a:bodyPr/>
                    <a:lstStyle/>
                    <a:p>
                      <a:pPr marL="180975" indent="0"/>
                      <a:r>
                        <a:rPr lang="fr-FR" sz="2400" b="0" i="0" dirty="0" smtClean="0"/>
                        <a:t>EC langue </a:t>
                      </a:r>
                    </a:p>
                    <a:p>
                      <a:pPr marL="180975" indent="0"/>
                      <a:r>
                        <a:rPr lang="fr-FR" sz="2400" b="0" i="0" dirty="0" smtClean="0"/>
                        <a:t>M3P</a:t>
                      </a:r>
                      <a:r>
                        <a:rPr lang="fr-FR" sz="2400" b="0" i="0" baseline="0" dirty="0" smtClean="0"/>
                        <a:t> (15h)</a:t>
                      </a:r>
                      <a:endParaRPr lang="fr-FR" sz="2400" b="0" i="0" dirty="0"/>
                    </a:p>
                  </a:txBody>
                  <a:tcPr>
                    <a:solidFill>
                      <a:schemeClr val="bg1">
                        <a:lumMod val="9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2400" b="0" i="0" dirty="0" smtClean="0">
                          <a:solidFill>
                            <a:schemeClr val="tx1"/>
                          </a:solidFill>
                        </a:rPr>
                        <a:t>Stage</a:t>
                      </a:r>
                    </a:p>
                    <a:p>
                      <a:pPr marL="0" marR="0" indent="0" algn="l" defTabSz="457200" rtl="0" eaLnBrk="1" fontAlgn="auto" latinLnBrk="0" hangingPunct="1">
                        <a:lnSpc>
                          <a:spcPct val="100000"/>
                        </a:lnSpc>
                        <a:spcBef>
                          <a:spcPts val="0"/>
                        </a:spcBef>
                        <a:spcAft>
                          <a:spcPts val="0"/>
                        </a:spcAft>
                        <a:buClrTx/>
                        <a:buSzTx/>
                        <a:buFontTx/>
                        <a:buNone/>
                        <a:tabLst/>
                        <a:defRPr/>
                      </a:pPr>
                      <a:r>
                        <a:rPr lang="fr-CA" sz="2400" b="0" i="0" dirty="0" smtClean="0">
                          <a:solidFill>
                            <a:schemeClr val="tx1"/>
                          </a:solidFill>
                        </a:rPr>
                        <a:t>Tremplin – parcours Master</a:t>
                      </a:r>
                      <a:endParaRPr lang="fr-FR" sz="2400" b="0" i="0" dirty="0" smtClean="0">
                        <a:solidFill>
                          <a:schemeClr val="tx1"/>
                        </a:solidFill>
                      </a:endParaRPr>
                    </a:p>
                  </a:txBody>
                  <a:tcPr>
                    <a:solidFill>
                      <a:schemeClr val="bg1">
                        <a:lumMod val="95000"/>
                      </a:schemeClr>
                    </a:solidFill>
                  </a:tcPr>
                </a:tc>
              </a:tr>
            </a:tbl>
          </a:graphicData>
        </a:graphic>
      </p:graphicFrame>
    </p:spTree>
    <p:extLst>
      <p:ext uri="{BB962C8B-B14F-4D97-AF65-F5344CB8AC3E}">
        <p14:creationId xmlns:p14="http://schemas.microsoft.com/office/powerpoint/2010/main" val="29267527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31651"/>
            <a:ext cx="8146444" cy="330946"/>
          </a:xfrm>
        </p:spPr>
        <p:txBody>
          <a:bodyPr>
            <a:noAutofit/>
          </a:bodyPr>
          <a:lstStyle/>
          <a:p>
            <a:r>
              <a:rPr lang="fr-FR" sz="1600" b="1" dirty="0">
                <a:solidFill>
                  <a:schemeClr val="accent1"/>
                </a:solidFill>
              </a:rPr>
              <a:t>Emploi du temps </a:t>
            </a:r>
            <a:r>
              <a:rPr lang="fr-FR" sz="1600" b="1" dirty="0" smtClean="0">
                <a:solidFill>
                  <a:schemeClr val="accent1"/>
                </a:solidFill>
              </a:rPr>
              <a:t>L3 </a:t>
            </a:r>
            <a:r>
              <a:rPr lang="fr-FR" sz="1600" b="1" dirty="0">
                <a:solidFill>
                  <a:schemeClr val="accent1"/>
                </a:solidFill>
              </a:rPr>
              <a:t>- Semestre </a:t>
            </a:r>
            <a:r>
              <a:rPr lang="fr-FR" sz="1600" b="1" dirty="0" smtClean="0">
                <a:solidFill>
                  <a:schemeClr val="accent1"/>
                </a:solidFill>
              </a:rPr>
              <a:t>1</a:t>
            </a:r>
            <a:endParaRPr lang="fr-FR" sz="1600" dirty="0"/>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435138239"/>
              </p:ext>
            </p:extLst>
          </p:nvPr>
        </p:nvGraphicFramePr>
        <p:xfrm>
          <a:off x="275769" y="700223"/>
          <a:ext cx="8665121" cy="3922848"/>
        </p:xfrm>
        <a:graphic>
          <a:graphicData uri="http://schemas.openxmlformats.org/drawingml/2006/table">
            <a:tbl>
              <a:tblPr firstRow="1" bandRow="1">
                <a:tableStyleId>{B301B821-A1FF-4177-AEE7-76D212191A09}</a:tableStyleId>
              </a:tblPr>
              <a:tblGrid>
                <a:gridCol w="743181"/>
                <a:gridCol w="1408564"/>
                <a:gridCol w="1807029"/>
                <a:gridCol w="1534886"/>
                <a:gridCol w="792865"/>
                <a:gridCol w="595633"/>
                <a:gridCol w="1782963"/>
              </a:tblGrid>
              <a:tr h="424632">
                <a:tc>
                  <a:txBody>
                    <a:bodyPr/>
                    <a:lstStyle/>
                    <a:p>
                      <a:endParaRPr lang="fr-FR" sz="1600" dirty="0">
                        <a:latin typeface="+mn-lt"/>
                      </a:endParaRPr>
                    </a:p>
                  </a:txBody>
                  <a:tcPr>
                    <a:lnR w="19050" cap="flat" cmpd="sng" algn="ctr">
                      <a:solidFill>
                        <a:srgbClr val="4F81BD"/>
                      </a:solidFill>
                      <a:prstDash val="solid"/>
                      <a:round/>
                      <a:headEnd type="none" w="med" len="med"/>
                      <a:tailEnd type="none" w="med" len="med"/>
                    </a:lnR>
                  </a:tcPr>
                </a:tc>
                <a:tc>
                  <a:txBody>
                    <a:bodyPr/>
                    <a:lstStyle/>
                    <a:p>
                      <a:r>
                        <a:rPr lang="fr-FR" sz="1600" dirty="0" smtClean="0"/>
                        <a:t>lundi</a:t>
                      </a:r>
                      <a:endParaRPr lang="fr-FR" sz="1600" dirty="0"/>
                    </a:p>
                  </a:txBody>
                  <a:tcP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tcPr>
                </a:tc>
                <a:tc>
                  <a:txBody>
                    <a:bodyPr/>
                    <a:lstStyle/>
                    <a:p>
                      <a:pPr algn="ctr"/>
                      <a:r>
                        <a:rPr lang="fr-FR" sz="1600" dirty="0" smtClean="0"/>
                        <a:t>Mardi</a:t>
                      </a:r>
                      <a:endParaRPr lang="fr-FR" sz="1600" dirty="0"/>
                    </a:p>
                  </a:txBody>
                  <a:tcP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tcPr>
                </a:tc>
                <a:tc>
                  <a:txBody>
                    <a:bodyPr/>
                    <a:lstStyle/>
                    <a:p>
                      <a:r>
                        <a:rPr lang="fr-FR" sz="1600" dirty="0" smtClean="0"/>
                        <a:t>Mercredi</a:t>
                      </a:r>
                      <a:endParaRPr lang="fr-FR" sz="1600" dirty="0"/>
                    </a:p>
                  </a:txBody>
                  <a:tcP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tcPr>
                </a:tc>
                <a:tc>
                  <a:txBody>
                    <a:bodyPr/>
                    <a:lstStyle/>
                    <a:p>
                      <a:r>
                        <a:rPr lang="fr-FR" sz="1600" smtClean="0"/>
                        <a:t>Jeudi</a:t>
                      </a:r>
                      <a:endParaRPr lang="fr-FR" sz="1600" dirty="0"/>
                    </a:p>
                  </a:txBody>
                  <a:tcPr>
                    <a:lnL w="19050" cap="flat" cmpd="sng" algn="ctr">
                      <a:solidFill>
                        <a:srgbClr val="4F81BD"/>
                      </a:solidFill>
                      <a:prstDash val="solid"/>
                      <a:round/>
                      <a:headEnd type="none" w="med" len="med"/>
                      <a:tailEnd type="none" w="med" len="med"/>
                    </a:lnL>
                  </a:tcPr>
                </a:tc>
                <a:tc>
                  <a:txBody>
                    <a:bodyPr/>
                    <a:lstStyle/>
                    <a:p>
                      <a:endParaRPr lang="fr-FR" sz="1600" dirty="0"/>
                    </a:p>
                  </a:txBody>
                  <a:tcPr>
                    <a:lnR w="19050" cap="flat" cmpd="sng" algn="ctr">
                      <a:solidFill>
                        <a:srgbClr val="4F81BD"/>
                      </a:solidFill>
                      <a:prstDash val="solid"/>
                      <a:round/>
                      <a:headEnd type="none" w="med" len="med"/>
                      <a:tailEnd type="none" w="med" len="med"/>
                    </a:lnR>
                  </a:tcPr>
                </a:tc>
                <a:tc>
                  <a:txBody>
                    <a:bodyPr/>
                    <a:lstStyle/>
                    <a:p>
                      <a:r>
                        <a:rPr lang="fr-FR" sz="1600" dirty="0" smtClean="0"/>
                        <a:t>vendredi</a:t>
                      </a:r>
                      <a:endParaRPr lang="fr-FR" sz="1600" dirty="0"/>
                    </a:p>
                  </a:txBody>
                  <a:tcPr>
                    <a:lnL w="19050" cap="flat" cmpd="sng" algn="ctr">
                      <a:solidFill>
                        <a:srgbClr val="4F81BD"/>
                      </a:solidFill>
                      <a:prstDash val="solid"/>
                      <a:round/>
                      <a:headEnd type="none" w="med" len="med"/>
                      <a:tailEnd type="none" w="med" len="med"/>
                    </a:lnL>
                  </a:tcPr>
                </a:tc>
              </a:tr>
              <a:tr h="1139374">
                <a:tc>
                  <a:txBody>
                    <a:bodyPr/>
                    <a:lstStyle/>
                    <a:p>
                      <a:r>
                        <a:rPr lang="fr-FR" sz="1600" dirty="0" smtClean="0"/>
                        <a:t>9-12</a:t>
                      </a:r>
                    </a:p>
                  </a:txBody>
                  <a:tcPr>
                    <a:lnR w="19050" cap="flat" cmpd="sng" algn="ctr">
                      <a:solidFill>
                        <a:srgbClr val="4F81BD"/>
                      </a:solidFill>
                      <a:prstDash val="solid"/>
                      <a:round/>
                      <a:headEnd type="none" w="med" len="med"/>
                      <a:tailEnd type="none" w="med" len="med"/>
                    </a:lnR>
                    <a:solidFill>
                      <a:schemeClr val="accent1"/>
                    </a:solidFill>
                  </a:tcPr>
                </a:tc>
                <a:tc>
                  <a:txBody>
                    <a:bodyPr/>
                    <a:lstStyle/>
                    <a:p>
                      <a:pPr algn="l">
                        <a:lnSpc>
                          <a:spcPts val="1200"/>
                        </a:lnSpc>
                        <a:spcAft>
                          <a:spcPts val="0"/>
                        </a:spcAft>
                      </a:pPr>
                      <a:endParaRPr lang="en-US" sz="1600" b="1" baseline="0" dirty="0" smtClean="0">
                        <a:solidFill>
                          <a:srgbClr val="00B050"/>
                        </a:solidFill>
                        <a:effectLst/>
                        <a:latin typeface="+mj-lt"/>
                        <a:ea typeface="Calibri"/>
                        <a:cs typeface="Arial"/>
                      </a:endParaRPr>
                    </a:p>
                    <a:p>
                      <a:pPr algn="l">
                        <a:lnSpc>
                          <a:spcPts val="1200"/>
                        </a:lnSpc>
                        <a:spcAft>
                          <a:spcPts val="0"/>
                        </a:spcAft>
                      </a:pPr>
                      <a:r>
                        <a:rPr lang="en-US" sz="1600" b="1" baseline="0" dirty="0" err="1" smtClean="0">
                          <a:solidFill>
                            <a:srgbClr val="00B050"/>
                          </a:solidFill>
                          <a:effectLst/>
                          <a:latin typeface="+mj-lt"/>
                          <a:ea typeface="Calibri"/>
                          <a:cs typeface="Arial"/>
                        </a:rPr>
                        <a:t>Rémédiation</a:t>
                      </a:r>
                      <a:endParaRPr lang="en-US" sz="1600" b="1" baseline="0" dirty="0" smtClean="0">
                        <a:solidFill>
                          <a:srgbClr val="00B050"/>
                        </a:solidFill>
                        <a:effectLst/>
                        <a:latin typeface="+mj-lt"/>
                        <a:ea typeface="Calibri"/>
                        <a:cs typeface="Arial"/>
                      </a:endParaRPr>
                    </a:p>
                    <a:p>
                      <a:pPr algn="l">
                        <a:lnSpc>
                          <a:spcPts val="1200"/>
                        </a:lnSpc>
                        <a:spcAft>
                          <a:spcPts val="0"/>
                        </a:spcAft>
                      </a:pPr>
                      <a:endParaRPr lang="en-US" sz="1600" b="1" baseline="0" dirty="0" smtClean="0">
                        <a:solidFill>
                          <a:srgbClr val="00B050"/>
                        </a:solidFill>
                        <a:effectLst/>
                        <a:latin typeface="+mj-lt"/>
                        <a:ea typeface="Calibri"/>
                        <a:cs typeface="Arial"/>
                      </a:endParaRPr>
                    </a:p>
                    <a:p>
                      <a:pPr algn="l">
                        <a:lnSpc>
                          <a:spcPts val="1200"/>
                        </a:lnSpc>
                        <a:spcAft>
                          <a:spcPts val="0"/>
                        </a:spcAft>
                      </a:pPr>
                      <a:r>
                        <a:rPr lang="en-US" sz="1600" b="1" baseline="0" dirty="0" err="1" smtClean="0">
                          <a:solidFill>
                            <a:srgbClr val="00B050"/>
                          </a:solidFill>
                          <a:effectLst/>
                          <a:latin typeface="+mj-lt"/>
                          <a:ea typeface="Calibri"/>
                          <a:cs typeface="Arial"/>
                        </a:rPr>
                        <a:t>FrLSF</a:t>
                      </a:r>
                      <a:endParaRPr lang="en-US" sz="1600" b="1" baseline="0" dirty="0" smtClean="0">
                        <a:solidFill>
                          <a:srgbClr val="00B050"/>
                        </a:solidFill>
                        <a:effectLst/>
                        <a:latin typeface="+mj-lt"/>
                        <a:ea typeface="Calibri"/>
                        <a:cs typeface="Arial"/>
                      </a:endParaRPr>
                    </a:p>
                    <a:p>
                      <a:pPr algn="l">
                        <a:lnSpc>
                          <a:spcPts val="1200"/>
                        </a:lnSpc>
                        <a:spcAft>
                          <a:spcPts val="0"/>
                        </a:spcAft>
                      </a:pPr>
                      <a:r>
                        <a:rPr lang="en-US" sz="1600" b="1" baseline="0" dirty="0" smtClean="0">
                          <a:solidFill>
                            <a:srgbClr val="00B050"/>
                          </a:solidFill>
                          <a:effectLst/>
                          <a:latin typeface="+mj-lt"/>
                          <a:ea typeface="Calibri"/>
                          <a:cs typeface="Arial"/>
                        </a:rPr>
                        <a:t>    -</a:t>
                      </a:r>
                    </a:p>
                    <a:p>
                      <a:pPr algn="l">
                        <a:lnSpc>
                          <a:spcPts val="1200"/>
                        </a:lnSpc>
                        <a:spcAft>
                          <a:spcPts val="0"/>
                        </a:spcAft>
                      </a:pPr>
                      <a:r>
                        <a:rPr lang="en-US" sz="1600" b="0" baseline="0" dirty="0" smtClean="0">
                          <a:solidFill>
                            <a:srgbClr val="00B050"/>
                          </a:solidFill>
                          <a:effectLst/>
                          <a:latin typeface="+mj-lt"/>
                          <a:ea typeface="Calibri"/>
                          <a:cs typeface="Arial"/>
                        </a:rPr>
                        <a:t>MARÇOT</a:t>
                      </a:r>
                    </a:p>
                  </a:txBody>
                  <a:tcP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noFill/>
                  </a:tcPr>
                </a:tc>
                <a:tc>
                  <a:txBody>
                    <a:bodyPr/>
                    <a:lstStyle/>
                    <a:p>
                      <a:pPr algn="l">
                        <a:lnSpc>
                          <a:spcPts val="1200"/>
                        </a:lnSpc>
                      </a:pPr>
                      <a:endParaRPr lang="fr-FR" sz="1800" b="1" u="sng" kern="1200" dirty="0" smtClean="0">
                        <a:solidFill>
                          <a:schemeClr val="tx1"/>
                        </a:solidFill>
                        <a:effectLst/>
                        <a:uFill>
                          <a:solidFill>
                            <a:srgbClr val="FFFF00"/>
                          </a:solidFill>
                        </a:uFill>
                        <a:latin typeface="+mj-lt"/>
                      </a:endParaRPr>
                    </a:p>
                    <a:p>
                      <a:pPr algn="l">
                        <a:lnSpc>
                          <a:spcPts val="1200"/>
                        </a:lnSpc>
                      </a:pPr>
                      <a:r>
                        <a:rPr lang="fr-FR" sz="1800" b="1" u="sng" kern="1200" dirty="0" smtClean="0">
                          <a:solidFill>
                            <a:schemeClr val="tx1"/>
                          </a:solidFill>
                          <a:effectLst/>
                          <a:uFill>
                            <a:solidFill>
                              <a:srgbClr val="FFFF00"/>
                            </a:solidFill>
                          </a:uFill>
                          <a:latin typeface="+mj-lt"/>
                        </a:rPr>
                        <a:t>Sociolinguistique</a:t>
                      </a:r>
                    </a:p>
                    <a:p>
                      <a:pPr algn="l">
                        <a:lnSpc>
                          <a:spcPts val="1200"/>
                        </a:lnSpc>
                      </a:pPr>
                      <a:r>
                        <a:rPr lang="fr-CA" sz="1800" b="1" u="sng" kern="1200" dirty="0" smtClean="0">
                          <a:solidFill>
                            <a:schemeClr val="tx1"/>
                          </a:solidFill>
                          <a:effectLst/>
                          <a:uFill>
                            <a:solidFill>
                              <a:srgbClr val="FFFF00"/>
                            </a:solidFill>
                          </a:uFill>
                          <a:latin typeface="+mj-lt"/>
                        </a:rPr>
                        <a:t>        </a:t>
                      </a:r>
                      <a:r>
                        <a:rPr lang="fr-CA" sz="1800" b="0" u="sng" kern="1200" dirty="0" smtClean="0">
                          <a:solidFill>
                            <a:schemeClr val="tx1"/>
                          </a:solidFill>
                          <a:effectLst/>
                          <a:uFill>
                            <a:solidFill>
                              <a:srgbClr val="FFFF00"/>
                            </a:solidFill>
                          </a:uFill>
                          <a:latin typeface="+mj-lt"/>
                        </a:rPr>
                        <a:t>-</a:t>
                      </a:r>
                      <a:endParaRPr lang="fr-FR" sz="1800" b="0" u="sng" kern="1200" dirty="0" smtClean="0">
                        <a:solidFill>
                          <a:schemeClr val="tx1"/>
                        </a:solidFill>
                        <a:effectLst/>
                        <a:uFill>
                          <a:solidFill>
                            <a:srgbClr val="FFFF00"/>
                          </a:solidFill>
                        </a:uFill>
                        <a:latin typeface="+mj-lt"/>
                      </a:endParaRPr>
                    </a:p>
                    <a:p>
                      <a:pPr algn="l">
                        <a:lnSpc>
                          <a:spcPts val="1200"/>
                        </a:lnSpc>
                      </a:pPr>
                      <a:r>
                        <a:rPr lang="fr-FR" sz="1800" u="sng" kern="1200" dirty="0" smtClean="0">
                          <a:solidFill>
                            <a:schemeClr val="tx1"/>
                          </a:solidFill>
                          <a:effectLst/>
                          <a:uFill>
                            <a:solidFill>
                              <a:srgbClr val="FFFF00"/>
                            </a:solidFill>
                          </a:uFill>
                          <a:latin typeface="+mj-lt"/>
                        </a:rPr>
                        <a:t>FAUST</a:t>
                      </a:r>
                    </a:p>
                    <a:p>
                      <a:pPr algn="ctr">
                        <a:lnSpc>
                          <a:spcPts val="1200"/>
                        </a:lnSpc>
                      </a:pPr>
                      <a:endParaRPr lang="fr-FR" sz="1800" dirty="0" smtClean="0">
                        <a:solidFill>
                          <a:srgbClr val="008000"/>
                        </a:solidFill>
                        <a:latin typeface="+mj-lt"/>
                      </a:endParaRPr>
                    </a:p>
                  </a:txBody>
                  <a:tcP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noFill/>
                  </a:tcPr>
                </a:tc>
                <a:tc>
                  <a:txBody>
                    <a:bodyPr/>
                    <a:lstStyle/>
                    <a:p>
                      <a:pPr algn="l">
                        <a:lnSpc>
                          <a:spcPts val="1200"/>
                        </a:lnSpc>
                      </a:pPr>
                      <a:endParaRPr lang="fr-FR" sz="1800" dirty="0">
                        <a:latin typeface="+mj-lt"/>
                      </a:endParaRPr>
                    </a:p>
                  </a:txBody>
                  <a:tcP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noFill/>
                  </a:tcPr>
                </a:tc>
                <a:tc gridSpan="2">
                  <a:txBody>
                    <a:bodyPr/>
                    <a:lstStyle/>
                    <a:p>
                      <a:pPr algn="l">
                        <a:lnSpc>
                          <a:spcPts val="1200"/>
                        </a:lnSpc>
                      </a:pPr>
                      <a:endParaRPr lang="fr-FR" sz="1800" kern="1200" dirty="0" smtClean="0">
                        <a:effectLst/>
                        <a:latin typeface="+mj-lt"/>
                      </a:endParaRPr>
                    </a:p>
                  </a:txBody>
                  <a:tcP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noFill/>
                  </a:tcPr>
                </a:tc>
                <a:tc hMerge="1">
                  <a:txBody>
                    <a:bodyPr/>
                    <a:lstStyle/>
                    <a:p>
                      <a:endParaRPr lang="fr-FR" dirty="0"/>
                    </a:p>
                  </a:txBody>
                  <a:tcPr/>
                </a:tc>
                <a:tc>
                  <a:txBody>
                    <a:bodyPr/>
                    <a:lstStyle/>
                    <a:p>
                      <a:pPr algn="l">
                        <a:lnSpc>
                          <a:spcPts val="1200"/>
                        </a:lnSpc>
                      </a:pPr>
                      <a:endParaRPr lang="fr-CA" sz="1800" dirty="0" smtClean="0">
                        <a:latin typeface="+mj-lt"/>
                      </a:endParaRPr>
                    </a:p>
                    <a:p>
                      <a:pPr algn="l">
                        <a:lnSpc>
                          <a:spcPts val="1200"/>
                        </a:lnSpc>
                        <a:spcAft>
                          <a:spcPts val="0"/>
                        </a:spcAft>
                      </a:pPr>
                      <a:endParaRPr lang="en-US" sz="1800" b="1" kern="1200" baseline="0" dirty="0" smtClean="0">
                        <a:solidFill>
                          <a:srgbClr val="00B050"/>
                        </a:solidFill>
                        <a:effectLst/>
                        <a:latin typeface="+mn-lt"/>
                        <a:ea typeface="Calibri"/>
                        <a:cs typeface="Arial"/>
                      </a:endParaRPr>
                    </a:p>
                    <a:p>
                      <a:pPr algn="l">
                        <a:lnSpc>
                          <a:spcPts val="1200"/>
                        </a:lnSpc>
                        <a:spcAft>
                          <a:spcPts val="0"/>
                        </a:spcAft>
                      </a:pPr>
                      <a:r>
                        <a:rPr lang="en-US" sz="1800" b="1" kern="1200" baseline="0" dirty="0" smtClean="0">
                          <a:solidFill>
                            <a:srgbClr val="00B050"/>
                          </a:solidFill>
                          <a:effectLst/>
                          <a:latin typeface="+mn-lt"/>
                          <a:ea typeface="Calibri"/>
                          <a:cs typeface="Arial"/>
                        </a:rPr>
                        <a:t>LSF8</a:t>
                      </a:r>
                    </a:p>
                    <a:p>
                      <a:pPr algn="l">
                        <a:lnSpc>
                          <a:spcPts val="1200"/>
                        </a:lnSpc>
                        <a:spcAft>
                          <a:spcPts val="0"/>
                        </a:spcAft>
                      </a:pPr>
                      <a:r>
                        <a:rPr lang="en-US" sz="1800" b="1" kern="1200" baseline="0" dirty="0" smtClean="0">
                          <a:solidFill>
                            <a:srgbClr val="00B050"/>
                          </a:solidFill>
                          <a:effectLst/>
                          <a:latin typeface="+mn-lt"/>
                          <a:ea typeface="Calibri"/>
                          <a:cs typeface="Arial"/>
                        </a:rPr>
                        <a:t>     -</a:t>
                      </a:r>
                    </a:p>
                    <a:p>
                      <a:pPr algn="l">
                        <a:lnSpc>
                          <a:spcPts val="1200"/>
                        </a:lnSpc>
                        <a:spcAft>
                          <a:spcPts val="0"/>
                        </a:spcAft>
                      </a:pPr>
                      <a:r>
                        <a:rPr lang="en-US" sz="1800" b="0" kern="1200" baseline="0" dirty="0" err="1" smtClean="0">
                          <a:solidFill>
                            <a:srgbClr val="00B050"/>
                          </a:solidFill>
                          <a:effectLst/>
                          <a:latin typeface="+mn-lt"/>
                          <a:ea typeface="Calibri"/>
                          <a:cs typeface="Arial"/>
                        </a:rPr>
                        <a:t>Pépin</a:t>
                      </a:r>
                      <a:r>
                        <a:rPr lang="en-US" sz="1800" b="0" kern="1200" baseline="0" dirty="0" smtClean="0">
                          <a:solidFill>
                            <a:srgbClr val="00B050"/>
                          </a:solidFill>
                          <a:effectLst/>
                          <a:latin typeface="+mn-lt"/>
                          <a:ea typeface="Calibri"/>
                          <a:cs typeface="Arial"/>
                        </a:rPr>
                        <a:t>  (10h)</a:t>
                      </a:r>
                    </a:p>
                    <a:p>
                      <a:pPr algn="l">
                        <a:lnSpc>
                          <a:spcPts val="1200"/>
                        </a:lnSpc>
                      </a:pPr>
                      <a:endParaRPr lang="fr-FR" sz="1800" dirty="0">
                        <a:latin typeface="+mj-lt"/>
                      </a:endParaRPr>
                    </a:p>
                  </a:txBody>
                  <a:tcPr>
                    <a:lnL w="19050" cap="flat" cmpd="sng" algn="ctr">
                      <a:solidFill>
                        <a:srgbClr val="4F81BD"/>
                      </a:solidFill>
                      <a:prstDash val="solid"/>
                      <a:round/>
                      <a:headEnd type="none" w="med" len="med"/>
                      <a:tailEnd type="none" w="med" len="med"/>
                    </a:lnL>
                    <a:noFill/>
                  </a:tcPr>
                </a:tc>
              </a:tr>
              <a:tr h="663123">
                <a:tc>
                  <a:txBody>
                    <a:bodyPr/>
                    <a:lstStyle/>
                    <a:p>
                      <a:r>
                        <a:rPr lang="fr-FR" sz="1600" dirty="0" smtClean="0"/>
                        <a:t>12-15</a:t>
                      </a:r>
                    </a:p>
                    <a:p>
                      <a:endParaRPr lang="fr-FR" sz="1600" dirty="0"/>
                    </a:p>
                  </a:txBody>
                  <a:tcPr>
                    <a:lnR w="19050" cap="flat" cmpd="sng" algn="ctr">
                      <a:solidFill>
                        <a:srgbClr val="4F81BD"/>
                      </a:solidFill>
                      <a:prstDash val="solid"/>
                      <a:round/>
                      <a:headEnd type="none" w="med" len="med"/>
                      <a:tailEnd type="none" w="med" len="med"/>
                    </a:lnR>
                    <a:solidFill>
                      <a:schemeClr val="accent1"/>
                    </a:solidFill>
                  </a:tcPr>
                </a:tc>
                <a:tc>
                  <a:txBody>
                    <a:bodyPr/>
                    <a:lstStyle/>
                    <a:p>
                      <a:pPr algn="l">
                        <a:lnSpc>
                          <a:spcPts val="1200"/>
                        </a:lnSpc>
                        <a:spcAft>
                          <a:spcPts val="0"/>
                        </a:spcAft>
                      </a:pPr>
                      <a:endParaRPr lang="en-US" sz="1600" b="1" baseline="0" dirty="0" smtClean="0">
                        <a:solidFill>
                          <a:srgbClr val="00B050"/>
                        </a:solidFill>
                        <a:effectLst/>
                        <a:latin typeface="+mj-lt"/>
                        <a:ea typeface="Calibri"/>
                        <a:cs typeface="Arial"/>
                      </a:endParaRPr>
                    </a:p>
                    <a:p>
                      <a:pPr algn="l">
                        <a:lnSpc>
                          <a:spcPts val="1200"/>
                        </a:lnSpc>
                        <a:spcAft>
                          <a:spcPts val="0"/>
                        </a:spcAft>
                      </a:pPr>
                      <a:r>
                        <a:rPr lang="en-US" sz="1600" b="1" baseline="0" dirty="0" smtClean="0">
                          <a:solidFill>
                            <a:srgbClr val="00B050"/>
                          </a:solidFill>
                          <a:effectLst/>
                          <a:latin typeface="+mj-lt"/>
                          <a:ea typeface="Calibri"/>
                          <a:cs typeface="Arial"/>
                        </a:rPr>
                        <a:t>LSF7</a:t>
                      </a:r>
                    </a:p>
                    <a:p>
                      <a:pPr algn="l">
                        <a:lnSpc>
                          <a:spcPts val="1200"/>
                        </a:lnSpc>
                        <a:spcAft>
                          <a:spcPts val="0"/>
                        </a:spcAft>
                      </a:pPr>
                      <a:r>
                        <a:rPr lang="en-US" sz="1600" b="1" baseline="0" dirty="0" smtClean="0">
                          <a:solidFill>
                            <a:srgbClr val="00B050"/>
                          </a:solidFill>
                          <a:effectLst/>
                          <a:latin typeface="+mj-lt"/>
                          <a:ea typeface="Calibri"/>
                          <a:cs typeface="Arial"/>
                        </a:rPr>
                        <a:t>     -</a:t>
                      </a:r>
                    </a:p>
                    <a:p>
                      <a:pPr algn="l">
                        <a:lnSpc>
                          <a:spcPts val="1200"/>
                        </a:lnSpc>
                        <a:spcAft>
                          <a:spcPts val="0"/>
                        </a:spcAft>
                      </a:pPr>
                      <a:r>
                        <a:rPr lang="en-US" sz="1600" b="0" baseline="0" dirty="0" smtClean="0">
                          <a:solidFill>
                            <a:srgbClr val="00B050"/>
                          </a:solidFill>
                          <a:effectLst/>
                          <a:latin typeface="+mj-lt"/>
                          <a:ea typeface="Calibri"/>
                          <a:cs typeface="Arial"/>
                        </a:rPr>
                        <a:t>DROUILLET</a:t>
                      </a:r>
                    </a:p>
                    <a:p>
                      <a:endParaRPr lang="fr-FR" sz="1600" dirty="0">
                        <a:latin typeface="+mj-lt"/>
                      </a:endParaRPr>
                    </a:p>
                  </a:txBody>
                  <a:tcP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noFill/>
                  </a:tcPr>
                </a:tc>
                <a:tc>
                  <a:txBody>
                    <a:bodyPr/>
                    <a:lstStyle/>
                    <a:p>
                      <a:pPr algn="l">
                        <a:lnSpc>
                          <a:spcPts val="1200"/>
                        </a:lnSpc>
                        <a:spcAft>
                          <a:spcPts val="0"/>
                        </a:spcAft>
                      </a:pPr>
                      <a:endParaRPr lang="en-US" sz="1800" b="1" dirty="0" smtClean="0">
                        <a:solidFill>
                          <a:srgbClr val="000000"/>
                        </a:solidFill>
                        <a:effectLst/>
                        <a:latin typeface="+mj-lt"/>
                        <a:ea typeface="MS ??"/>
                        <a:cs typeface="Arial"/>
                      </a:endParaRPr>
                    </a:p>
                    <a:p>
                      <a:pPr algn="l">
                        <a:lnSpc>
                          <a:spcPts val="1200"/>
                        </a:lnSpc>
                        <a:spcAft>
                          <a:spcPts val="0"/>
                        </a:spcAft>
                      </a:pPr>
                      <a:r>
                        <a:rPr lang="en-US" sz="1800" b="1" dirty="0" smtClean="0">
                          <a:solidFill>
                            <a:srgbClr val="000000"/>
                          </a:solidFill>
                          <a:effectLst/>
                          <a:latin typeface="+mj-lt"/>
                          <a:ea typeface="MS ??"/>
                          <a:cs typeface="Arial"/>
                        </a:rPr>
                        <a:t>M3P</a:t>
                      </a:r>
                    </a:p>
                    <a:p>
                      <a:pPr algn="l">
                        <a:lnSpc>
                          <a:spcPts val="1200"/>
                        </a:lnSpc>
                        <a:spcAft>
                          <a:spcPts val="0"/>
                        </a:spcAft>
                      </a:pPr>
                      <a:r>
                        <a:rPr lang="en-US" sz="1800" dirty="0" smtClean="0">
                          <a:effectLst/>
                          <a:latin typeface="+mj-lt"/>
                          <a:ea typeface="Calibri"/>
                          <a:cs typeface="Arial"/>
                        </a:rPr>
                        <a:t>      -</a:t>
                      </a:r>
                    </a:p>
                    <a:p>
                      <a:pPr algn="l">
                        <a:lnSpc>
                          <a:spcPts val="1200"/>
                        </a:lnSpc>
                        <a:spcAft>
                          <a:spcPts val="0"/>
                        </a:spcAft>
                      </a:pPr>
                      <a:r>
                        <a:rPr lang="en-US" sz="1800" dirty="0" smtClean="0">
                          <a:solidFill>
                            <a:srgbClr val="000000"/>
                          </a:solidFill>
                          <a:effectLst/>
                          <a:latin typeface="+mj-lt"/>
                          <a:ea typeface="MS ??"/>
                          <a:cs typeface="Arial"/>
                        </a:rPr>
                        <a:t>COLONNA</a:t>
                      </a:r>
                    </a:p>
                    <a:p>
                      <a:pPr algn="ctr">
                        <a:lnSpc>
                          <a:spcPts val="1200"/>
                        </a:lnSpc>
                      </a:pPr>
                      <a:endParaRPr lang="fr-FR" sz="1800" b="1" kern="1200" dirty="0" smtClean="0">
                        <a:solidFill>
                          <a:srgbClr val="008000"/>
                        </a:solidFill>
                        <a:effectLst/>
                        <a:latin typeface="+mj-lt"/>
                      </a:endParaRPr>
                    </a:p>
                  </a:txBody>
                  <a:tcP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solidFill>
                      <a:schemeClr val="bg1"/>
                    </a:solidFill>
                  </a:tcPr>
                </a:tc>
                <a:tc>
                  <a:txBody>
                    <a:bodyPr/>
                    <a:lstStyle/>
                    <a:p>
                      <a:pPr algn="l">
                        <a:lnSpc>
                          <a:spcPts val="1200"/>
                        </a:lnSpc>
                        <a:spcAft>
                          <a:spcPts val="0"/>
                        </a:spcAft>
                      </a:pPr>
                      <a:endParaRPr lang="fr-FR" sz="1800" b="1" dirty="0" smtClean="0">
                        <a:solidFill>
                          <a:srgbClr val="0000FF"/>
                        </a:solidFill>
                        <a:effectLst/>
                        <a:latin typeface="+mj-lt"/>
                        <a:ea typeface="Calibri"/>
                        <a:cs typeface="Arial"/>
                      </a:endParaRPr>
                    </a:p>
                    <a:p>
                      <a:pPr algn="l">
                        <a:lnSpc>
                          <a:spcPts val="1200"/>
                        </a:lnSpc>
                        <a:spcAft>
                          <a:spcPts val="0"/>
                        </a:spcAft>
                      </a:pPr>
                      <a:r>
                        <a:rPr lang="fr-FR" sz="1800" b="1" dirty="0" smtClean="0">
                          <a:solidFill>
                            <a:srgbClr val="FF0000"/>
                          </a:solidFill>
                          <a:effectLst/>
                          <a:latin typeface="+mj-lt"/>
                          <a:ea typeface="Calibri"/>
                          <a:cs typeface="Arial"/>
                        </a:rPr>
                        <a:t>Méthodologie</a:t>
                      </a:r>
                      <a:r>
                        <a:rPr lang="fr-FR" sz="1800" b="1" baseline="0" dirty="0" smtClean="0">
                          <a:solidFill>
                            <a:srgbClr val="FF0000"/>
                          </a:solidFill>
                          <a:effectLst/>
                          <a:latin typeface="+mj-lt"/>
                          <a:ea typeface="Calibri"/>
                          <a:cs typeface="Arial"/>
                        </a:rPr>
                        <a:t> Expérimentale</a:t>
                      </a:r>
                    </a:p>
                    <a:p>
                      <a:pPr algn="l">
                        <a:lnSpc>
                          <a:spcPts val="1200"/>
                        </a:lnSpc>
                        <a:spcAft>
                          <a:spcPts val="0"/>
                        </a:spcAft>
                      </a:pPr>
                      <a:r>
                        <a:rPr lang="fr-CA" sz="1800" b="0" baseline="0" dirty="0" smtClean="0">
                          <a:solidFill>
                            <a:srgbClr val="FF0000"/>
                          </a:solidFill>
                          <a:effectLst/>
                          <a:latin typeface="+mj-lt"/>
                          <a:ea typeface="Calibri"/>
                          <a:cs typeface="Arial"/>
                        </a:rPr>
                        <a:t>       -</a:t>
                      </a:r>
                      <a:endParaRPr lang="fr-FR" sz="1800" b="0" dirty="0">
                        <a:solidFill>
                          <a:srgbClr val="FF0000"/>
                        </a:solidFill>
                        <a:effectLst/>
                        <a:latin typeface="+mj-lt"/>
                        <a:ea typeface="Calibri"/>
                        <a:cs typeface="Arial"/>
                      </a:endParaRPr>
                    </a:p>
                    <a:p>
                      <a:pPr algn="l">
                        <a:lnSpc>
                          <a:spcPts val="1200"/>
                        </a:lnSpc>
                        <a:spcAft>
                          <a:spcPts val="0"/>
                        </a:spcAft>
                      </a:pPr>
                      <a:r>
                        <a:rPr lang="fr-FR" sz="1800" dirty="0" smtClean="0">
                          <a:solidFill>
                            <a:srgbClr val="FF0000"/>
                          </a:solidFill>
                          <a:effectLst/>
                          <a:latin typeface="+mj-lt"/>
                          <a:ea typeface="Calibri"/>
                          <a:cs typeface="Arial"/>
                        </a:rPr>
                        <a:t>SANTIAGO</a:t>
                      </a:r>
                      <a:endParaRPr lang="fr-FR" sz="1800" dirty="0">
                        <a:solidFill>
                          <a:srgbClr val="FF0000"/>
                        </a:solidFill>
                        <a:effectLst/>
                        <a:latin typeface="+mj-lt"/>
                        <a:ea typeface="Calibri"/>
                        <a:cs typeface="Arial"/>
                      </a:endParaRPr>
                    </a:p>
                  </a:txBody>
                  <a:tcPr marL="68580" marR="68580" marT="0" marB="0">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solidFill>
                      <a:schemeClr val="bg1"/>
                    </a:solidFill>
                  </a:tcPr>
                </a:tc>
                <a:tc gridSpan="2">
                  <a:txBody>
                    <a:bodyPr/>
                    <a:lstStyle/>
                    <a:p>
                      <a:pPr algn="l">
                        <a:lnSpc>
                          <a:spcPts val="1200"/>
                        </a:lnSpc>
                      </a:pPr>
                      <a:endParaRPr lang="fr-FR" sz="1800" b="1" kern="1200" dirty="0" smtClean="0">
                        <a:solidFill>
                          <a:srgbClr val="FF66FF"/>
                        </a:solidFill>
                        <a:latin typeface="+mn-lt"/>
                        <a:ea typeface="+mn-ea"/>
                        <a:cs typeface="+mn-cs"/>
                      </a:endParaRPr>
                    </a:p>
                    <a:p>
                      <a:pPr algn="l">
                        <a:lnSpc>
                          <a:spcPts val="1200"/>
                        </a:lnSpc>
                      </a:pPr>
                      <a:r>
                        <a:rPr lang="fr-FR" sz="1800" b="1" kern="1200" dirty="0" smtClean="0">
                          <a:solidFill>
                            <a:srgbClr val="FF66FF"/>
                          </a:solidFill>
                          <a:latin typeface="+mn-lt"/>
                          <a:ea typeface="+mn-ea"/>
                          <a:cs typeface="+mn-cs"/>
                        </a:rPr>
                        <a:t>Sémantique avancée</a:t>
                      </a:r>
                    </a:p>
                    <a:p>
                      <a:pPr algn="l">
                        <a:lnSpc>
                          <a:spcPts val="1200"/>
                        </a:lnSpc>
                      </a:pPr>
                      <a:r>
                        <a:rPr lang="fr-CA" sz="1800" b="0" kern="1200" dirty="0" smtClean="0">
                          <a:solidFill>
                            <a:srgbClr val="FF66FF"/>
                          </a:solidFill>
                          <a:latin typeface="+mn-lt"/>
                          <a:ea typeface="+mn-ea"/>
                          <a:cs typeface="+mn-cs"/>
                        </a:rPr>
                        <a:t>      -</a:t>
                      </a:r>
                      <a:endParaRPr lang="fr-FR" sz="1800" b="0" kern="1200" dirty="0" smtClean="0">
                        <a:solidFill>
                          <a:srgbClr val="FF66FF"/>
                        </a:solidFill>
                        <a:latin typeface="+mn-lt"/>
                        <a:ea typeface="+mn-ea"/>
                        <a:cs typeface="+mn-cs"/>
                      </a:endParaRPr>
                    </a:p>
                    <a:p>
                      <a:pPr algn="l">
                        <a:lnSpc>
                          <a:spcPts val="1200"/>
                        </a:lnSpc>
                      </a:pPr>
                      <a:r>
                        <a:rPr lang="fr-FR" sz="1800" kern="1200" dirty="0" smtClean="0">
                          <a:solidFill>
                            <a:srgbClr val="FF66FF"/>
                          </a:solidFill>
                          <a:latin typeface="+mn-lt"/>
                          <a:ea typeface="+mn-ea"/>
                          <a:cs typeface="+mn-cs"/>
                        </a:rPr>
                        <a:t>ROUSSARIE</a:t>
                      </a:r>
                    </a:p>
                    <a:p>
                      <a:pPr algn="l">
                        <a:lnSpc>
                          <a:spcPts val="1200"/>
                        </a:lnSpc>
                      </a:pPr>
                      <a:endParaRPr lang="fr-FR" sz="1800" b="1" dirty="0" smtClean="0">
                        <a:solidFill>
                          <a:srgbClr val="0000FF"/>
                        </a:solidFill>
                        <a:latin typeface="+mj-lt"/>
                      </a:endParaRPr>
                    </a:p>
                    <a:p>
                      <a:pPr algn="l">
                        <a:lnSpc>
                          <a:spcPts val="1200"/>
                        </a:lnSpc>
                      </a:pPr>
                      <a:endParaRPr lang="fr-FR" sz="1800" dirty="0">
                        <a:solidFill>
                          <a:srgbClr val="0000FF"/>
                        </a:solidFill>
                        <a:latin typeface="+mj-lt"/>
                      </a:endParaRPr>
                    </a:p>
                  </a:txBody>
                  <a:tcP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solidFill>
                      <a:schemeClr val="bg1"/>
                    </a:solidFill>
                  </a:tcPr>
                </a:tc>
                <a:tc hMerge="1">
                  <a:txBody>
                    <a:bodyPr/>
                    <a:lstStyle/>
                    <a:p>
                      <a:pPr algn="ctr"/>
                      <a:endParaRPr lang="fr-FR" sz="1600" dirty="0">
                        <a:solidFill>
                          <a:srgbClr val="3366FF"/>
                        </a:solidFill>
                        <a:latin typeface="+mn-lt"/>
                      </a:endParaRPr>
                    </a:p>
                  </a:txBody>
                  <a:tcPr>
                    <a:lnR w="19050" cap="flat" cmpd="sng" algn="ctr">
                      <a:solidFill>
                        <a:srgbClr val="4F81BD"/>
                      </a:solidFill>
                      <a:prstDash val="solid"/>
                      <a:round/>
                      <a:headEnd type="none" w="med" len="med"/>
                      <a:tailEnd type="none" w="med" len="med"/>
                    </a:lnR>
                    <a:solidFill>
                      <a:srgbClr val="C6D9F1"/>
                    </a:solidFill>
                  </a:tcPr>
                </a:tc>
                <a:tc>
                  <a:txBody>
                    <a:bodyPr/>
                    <a:lstStyle/>
                    <a:p>
                      <a:pPr algn="l">
                        <a:lnSpc>
                          <a:spcPts val="1200"/>
                        </a:lnSpc>
                      </a:pPr>
                      <a:endParaRPr lang="fr-FR" sz="1800" b="1" dirty="0" smtClean="0">
                        <a:solidFill>
                          <a:srgbClr val="FFC000"/>
                        </a:solidFill>
                        <a:effectLst>
                          <a:outerShdw blurRad="38100" dist="38100" dir="2700000" algn="tl">
                            <a:srgbClr val="000000">
                              <a:alpha val="43137"/>
                            </a:srgbClr>
                          </a:outerShdw>
                        </a:effectLst>
                        <a:latin typeface="+mj-lt"/>
                      </a:endParaRPr>
                    </a:p>
                    <a:p>
                      <a:pPr algn="l">
                        <a:lnSpc>
                          <a:spcPts val="1200"/>
                        </a:lnSpc>
                      </a:pPr>
                      <a:r>
                        <a:rPr lang="fr-FR" sz="1800" b="1" dirty="0" smtClean="0">
                          <a:solidFill>
                            <a:srgbClr val="FFC000"/>
                          </a:solidFill>
                          <a:effectLst>
                            <a:outerShdw blurRad="38100" dist="38100" dir="2700000" algn="tl">
                              <a:srgbClr val="000000">
                                <a:alpha val="43137"/>
                              </a:srgbClr>
                            </a:outerShdw>
                          </a:effectLst>
                          <a:latin typeface="+mj-lt"/>
                        </a:rPr>
                        <a:t>OCL </a:t>
                      </a:r>
                    </a:p>
                    <a:p>
                      <a:pPr algn="l">
                        <a:lnSpc>
                          <a:spcPts val="1200"/>
                        </a:lnSpc>
                      </a:pPr>
                      <a:r>
                        <a:rPr lang="fr-CA" sz="1800" b="1" dirty="0" smtClean="0">
                          <a:solidFill>
                            <a:srgbClr val="FFC000"/>
                          </a:solidFill>
                          <a:effectLst>
                            <a:outerShdw blurRad="38100" dist="38100" dir="2700000" algn="tl">
                              <a:srgbClr val="000000">
                                <a:alpha val="43137"/>
                              </a:srgbClr>
                            </a:outerShdw>
                          </a:effectLst>
                          <a:latin typeface="+mj-lt"/>
                        </a:rPr>
                        <a:t>   </a:t>
                      </a:r>
                      <a:r>
                        <a:rPr lang="fr-CA" sz="1800" b="0" dirty="0" smtClean="0">
                          <a:solidFill>
                            <a:srgbClr val="FFC000"/>
                          </a:solidFill>
                          <a:effectLst>
                            <a:outerShdw blurRad="38100" dist="38100" dir="2700000" algn="tl">
                              <a:srgbClr val="000000">
                                <a:alpha val="43137"/>
                              </a:srgbClr>
                            </a:outerShdw>
                          </a:effectLst>
                          <a:latin typeface="+mj-lt"/>
                        </a:rPr>
                        <a:t>-</a:t>
                      </a:r>
                      <a:endParaRPr lang="fr-FR" sz="1800" b="0" dirty="0" smtClean="0">
                        <a:solidFill>
                          <a:srgbClr val="FFC000"/>
                        </a:solidFill>
                        <a:effectLst>
                          <a:outerShdw blurRad="38100" dist="38100" dir="2700000" algn="tl">
                            <a:srgbClr val="000000">
                              <a:alpha val="43137"/>
                            </a:srgbClr>
                          </a:outerShdw>
                        </a:effectLst>
                        <a:latin typeface="+mj-lt"/>
                      </a:endParaRPr>
                    </a:p>
                    <a:p>
                      <a:pPr algn="l">
                        <a:lnSpc>
                          <a:spcPts val="1200"/>
                        </a:lnSpc>
                      </a:pPr>
                      <a:r>
                        <a:rPr lang="fr-FR" sz="1800" b="0" dirty="0" smtClean="0">
                          <a:solidFill>
                            <a:srgbClr val="FFC000"/>
                          </a:solidFill>
                          <a:effectLst>
                            <a:outerShdw blurRad="38100" dist="38100" dir="2700000" algn="tl">
                              <a:srgbClr val="000000">
                                <a:alpha val="43137"/>
                              </a:srgbClr>
                            </a:outerShdw>
                          </a:effectLst>
                          <a:latin typeface="+mj-lt"/>
                        </a:rPr>
                        <a:t>LARUSSA</a:t>
                      </a:r>
                      <a:endParaRPr lang="fr-FR" sz="1800" b="0" dirty="0">
                        <a:solidFill>
                          <a:srgbClr val="FFC000"/>
                        </a:solidFill>
                        <a:effectLst>
                          <a:outerShdw blurRad="38100" dist="38100" dir="2700000" algn="tl">
                            <a:srgbClr val="000000">
                              <a:alpha val="43137"/>
                            </a:srgbClr>
                          </a:outerShdw>
                        </a:effectLst>
                        <a:latin typeface="+mj-lt"/>
                      </a:endParaRPr>
                    </a:p>
                  </a:txBody>
                  <a:tcPr>
                    <a:lnL w="19050" cap="flat" cmpd="sng" algn="ctr">
                      <a:solidFill>
                        <a:srgbClr val="4F81BD"/>
                      </a:solidFill>
                      <a:prstDash val="solid"/>
                      <a:round/>
                      <a:headEnd type="none" w="med" len="med"/>
                      <a:tailEnd type="none" w="med" len="med"/>
                    </a:lnL>
                  </a:tcPr>
                </a:tc>
              </a:tr>
              <a:tr h="1200602">
                <a:tc>
                  <a:txBody>
                    <a:bodyPr/>
                    <a:lstStyle/>
                    <a:p>
                      <a:r>
                        <a:rPr lang="fr-FR" sz="1600" dirty="0" smtClean="0"/>
                        <a:t>15-18</a:t>
                      </a:r>
                    </a:p>
                    <a:p>
                      <a:endParaRPr lang="fr-FR" sz="1600" dirty="0"/>
                    </a:p>
                  </a:txBody>
                  <a:tcPr>
                    <a:lnR w="19050" cap="flat" cmpd="sng" algn="ctr">
                      <a:solidFill>
                        <a:srgbClr val="4F81BD"/>
                      </a:solidFill>
                      <a:prstDash val="solid"/>
                      <a:round/>
                      <a:headEnd type="none" w="med" len="med"/>
                      <a:tailEnd type="none" w="med" len="med"/>
                    </a:lnR>
                    <a:solidFill>
                      <a:schemeClr val="accent1"/>
                    </a:solidFill>
                  </a:tcPr>
                </a:tc>
                <a:tc>
                  <a:txBody>
                    <a:bodyPr/>
                    <a:lstStyle/>
                    <a:p>
                      <a:pPr algn="l">
                        <a:lnSpc>
                          <a:spcPts val="1200"/>
                        </a:lnSpc>
                      </a:pPr>
                      <a:endParaRPr lang="fr-CA" sz="1600" b="1" dirty="0" smtClean="0">
                        <a:solidFill>
                          <a:srgbClr val="FF0000"/>
                        </a:solidFill>
                        <a:latin typeface="+mj-lt"/>
                      </a:endParaRPr>
                    </a:p>
                    <a:p>
                      <a:pPr algn="l">
                        <a:lnSpc>
                          <a:spcPts val="1200"/>
                        </a:lnSpc>
                      </a:pPr>
                      <a:r>
                        <a:rPr lang="fr-CA" sz="1600" b="1" dirty="0" smtClean="0">
                          <a:solidFill>
                            <a:srgbClr val="FF0000"/>
                          </a:solidFill>
                          <a:latin typeface="+mj-lt"/>
                        </a:rPr>
                        <a:t>Acquisition Langue 2</a:t>
                      </a:r>
                      <a:r>
                        <a:rPr lang="fr-CA" sz="1600" b="1" baseline="30000" dirty="0" smtClean="0">
                          <a:solidFill>
                            <a:srgbClr val="FF0000"/>
                          </a:solidFill>
                          <a:latin typeface="+mj-lt"/>
                        </a:rPr>
                        <a:t>de</a:t>
                      </a:r>
                      <a:endParaRPr lang="fr-FR" sz="1600" b="1" baseline="-25000" dirty="0" smtClean="0">
                        <a:solidFill>
                          <a:srgbClr val="FF0000"/>
                        </a:solidFill>
                        <a:latin typeface="+mj-lt"/>
                      </a:endParaRPr>
                    </a:p>
                    <a:p>
                      <a:pPr algn="l">
                        <a:lnSpc>
                          <a:spcPts val="1200"/>
                        </a:lnSpc>
                      </a:pPr>
                      <a:r>
                        <a:rPr lang="fr-CA" sz="1600" baseline="0" dirty="0" smtClean="0">
                          <a:solidFill>
                            <a:srgbClr val="FF0000"/>
                          </a:solidFill>
                          <a:latin typeface="+mj-lt"/>
                        </a:rPr>
                        <a:t>        -</a:t>
                      </a:r>
                    </a:p>
                    <a:p>
                      <a:pPr algn="l">
                        <a:lnSpc>
                          <a:spcPts val="1200"/>
                        </a:lnSpc>
                      </a:pPr>
                      <a:r>
                        <a:rPr lang="fr-CA" sz="1600" baseline="0" dirty="0" smtClean="0">
                          <a:solidFill>
                            <a:srgbClr val="FF0000"/>
                          </a:solidFill>
                          <a:latin typeface="+mj-lt"/>
                        </a:rPr>
                        <a:t>ANASTASIO</a:t>
                      </a:r>
                    </a:p>
                    <a:p>
                      <a:pPr algn="l">
                        <a:lnSpc>
                          <a:spcPts val="1200"/>
                        </a:lnSpc>
                      </a:pPr>
                      <a:endParaRPr lang="fr-CA" sz="1600" baseline="0" dirty="0" smtClean="0">
                        <a:solidFill>
                          <a:srgbClr val="FF0000"/>
                        </a:solidFill>
                        <a:latin typeface="+mj-lt"/>
                      </a:endParaRPr>
                    </a:p>
                  </a:txBody>
                  <a:tcP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noFill/>
                  </a:tcPr>
                </a:tc>
                <a:tc>
                  <a:txBody>
                    <a:bodyPr/>
                    <a:lstStyle/>
                    <a:p>
                      <a:pPr algn="l">
                        <a:lnSpc>
                          <a:spcPts val="1200"/>
                        </a:lnSpc>
                      </a:pPr>
                      <a:endParaRPr lang="fr-FR" sz="1800" b="1" u="sng" kern="1200" dirty="0" smtClean="0">
                        <a:solidFill>
                          <a:schemeClr val="tx1"/>
                        </a:solidFill>
                        <a:effectLst/>
                        <a:uFill>
                          <a:solidFill>
                            <a:srgbClr val="FFFF00"/>
                          </a:solidFill>
                        </a:uFill>
                        <a:latin typeface="+mj-lt"/>
                      </a:endParaRPr>
                    </a:p>
                    <a:p>
                      <a:pPr algn="l">
                        <a:lnSpc>
                          <a:spcPts val="1200"/>
                        </a:lnSpc>
                      </a:pPr>
                      <a:r>
                        <a:rPr lang="fr-FR" sz="1800" b="1" u="sng" kern="1200" dirty="0" smtClean="0">
                          <a:solidFill>
                            <a:schemeClr val="tx1"/>
                          </a:solidFill>
                          <a:effectLst/>
                          <a:uFill>
                            <a:solidFill>
                              <a:srgbClr val="FFFF00"/>
                            </a:solidFill>
                          </a:uFill>
                          <a:latin typeface="+mj-lt"/>
                        </a:rPr>
                        <a:t>Phonologie  </a:t>
                      </a:r>
                    </a:p>
                    <a:p>
                      <a:pPr algn="l">
                        <a:lnSpc>
                          <a:spcPts val="1200"/>
                        </a:lnSpc>
                      </a:pPr>
                      <a:r>
                        <a:rPr lang="fr-CA" sz="1800" b="0" u="sng" kern="1200" dirty="0" smtClean="0">
                          <a:solidFill>
                            <a:schemeClr val="tx1"/>
                          </a:solidFill>
                          <a:effectLst/>
                          <a:uFill>
                            <a:solidFill>
                              <a:srgbClr val="FFFF00"/>
                            </a:solidFill>
                          </a:uFill>
                          <a:latin typeface="+mj-lt"/>
                        </a:rPr>
                        <a:t>      -</a:t>
                      </a:r>
                      <a:endParaRPr lang="fr-FR" sz="1800" b="0" u="sng" kern="1200" dirty="0" smtClean="0">
                        <a:solidFill>
                          <a:schemeClr val="tx1"/>
                        </a:solidFill>
                        <a:effectLst/>
                        <a:uFill>
                          <a:solidFill>
                            <a:srgbClr val="FFFF00"/>
                          </a:solidFill>
                        </a:uFill>
                        <a:latin typeface="+mj-lt"/>
                      </a:endParaRPr>
                    </a:p>
                    <a:p>
                      <a:pPr algn="l">
                        <a:lnSpc>
                          <a:spcPts val="1200"/>
                        </a:lnSpc>
                      </a:pPr>
                      <a:r>
                        <a:rPr lang="fr-FR" sz="1800" u="sng" kern="1200" dirty="0" smtClean="0">
                          <a:solidFill>
                            <a:schemeClr val="tx1"/>
                          </a:solidFill>
                          <a:effectLst/>
                          <a:uFill>
                            <a:solidFill>
                              <a:srgbClr val="FFFF00"/>
                            </a:solidFill>
                          </a:uFill>
                          <a:latin typeface="+mj-lt"/>
                        </a:rPr>
                        <a:t>FAUST</a:t>
                      </a:r>
                    </a:p>
                    <a:p>
                      <a:pPr algn="ctr">
                        <a:lnSpc>
                          <a:spcPts val="1200"/>
                        </a:lnSpc>
                      </a:pPr>
                      <a:endParaRPr lang="fr-FR" sz="1800" u="sng" dirty="0" smtClean="0">
                        <a:uFill>
                          <a:solidFill>
                            <a:schemeClr val="accent6"/>
                          </a:solidFill>
                        </a:uFill>
                        <a:latin typeface="+mj-lt"/>
                      </a:endParaRPr>
                    </a:p>
                  </a:txBody>
                  <a:tcP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solidFill>
                      <a:schemeClr val="bg1"/>
                    </a:solidFill>
                  </a:tcPr>
                </a:tc>
                <a:tc>
                  <a:txBody>
                    <a:bodyPr/>
                    <a:lstStyle/>
                    <a:p>
                      <a:pPr algn="l">
                        <a:lnSpc>
                          <a:spcPts val="1200"/>
                        </a:lnSpc>
                        <a:spcAft>
                          <a:spcPts val="0"/>
                        </a:spcAft>
                      </a:pPr>
                      <a:endParaRPr lang="fr-FR" sz="1800" b="1" dirty="0" smtClean="0">
                        <a:solidFill>
                          <a:srgbClr val="FF6600"/>
                        </a:solidFill>
                        <a:effectLst/>
                        <a:latin typeface="+mj-lt"/>
                        <a:ea typeface="Calibri"/>
                        <a:cs typeface="Arial"/>
                      </a:endParaRPr>
                    </a:p>
                  </a:txBody>
                  <a:tcPr marL="68580" marR="68580" marT="0" marB="0">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solidFill>
                      <a:schemeClr val="bg1"/>
                    </a:solidFill>
                  </a:tcPr>
                </a:tc>
                <a:tc gridSpan="2">
                  <a:txBody>
                    <a:bodyPr/>
                    <a:lstStyle/>
                    <a:p>
                      <a:pPr marL="0" marR="0" indent="0" algn="l" defTabSz="457200" rtl="0" eaLnBrk="1" fontAlgn="auto" latinLnBrk="0" hangingPunct="1">
                        <a:lnSpc>
                          <a:spcPts val="1200"/>
                        </a:lnSpc>
                        <a:spcBef>
                          <a:spcPts val="0"/>
                        </a:spcBef>
                        <a:spcAft>
                          <a:spcPts val="0"/>
                        </a:spcAft>
                        <a:buClrTx/>
                        <a:buSzTx/>
                        <a:buFontTx/>
                        <a:buNone/>
                        <a:tabLst/>
                        <a:defRPr/>
                      </a:pPr>
                      <a:endParaRPr lang="fr-FR" sz="1800" b="1" dirty="0" smtClean="0">
                        <a:solidFill>
                          <a:srgbClr val="008000"/>
                        </a:solidFill>
                        <a:latin typeface="+mj-lt"/>
                      </a:endParaRPr>
                    </a:p>
                    <a:p>
                      <a:pPr algn="l">
                        <a:lnSpc>
                          <a:spcPts val="1200"/>
                        </a:lnSpc>
                      </a:pPr>
                      <a:r>
                        <a:rPr lang="fr-FR" sz="1800" b="1" kern="1200" dirty="0" smtClean="0">
                          <a:solidFill>
                            <a:srgbClr val="FF66FF"/>
                          </a:solidFill>
                          <a:latin typeface="+mn-lt"/>
                          <a:ea typeface="+mn-ea"/>
                          <a:cs typeface="+mn-cs"/>
                        </a:rPr>
                        <a:t>Syntaxe avancée</a:t>
                      </a:r>
                    </a:p>
                    <a:p>
                      <a:pPr algn="l">
                        <a:lnSpc>
                          <a:spcPts val="1200"/>
                        </a:lnSpc>
                      </a:pPr>
                      <a:r>
                        <a:rPr lang="fr-CA" sz="1800" b="0" kern="1200" dirty="0" smtClean="0">
                          <a:solidFill>
                            <a:srgbClr val="FF66FF"/>
                          </a:solidFill>
                          <a:latin typeface="+mn-lt"/>
                          <a:ea typeface="+mn-ea"/>
                          <a:cs typeface="+mn-cs"/>
                        </a:rPr>
                        <a:t>      -</a:t>
                      </a:r>
                      <a:endParaRPr lang="fr-FR" sz="1800" b="0" kern="1200" dirty="0" smtClean="0">
                        <a:solidFill>
                          <a:srgbClr val="FF66FF"/>
                        </a:solidFill>
                        <a:latin typeface="+mn-lt"/>
                        <a:ea typeface="+mn-ea"/>
                        <a:cs typeface="+mn-cs"/>
                      </a:endParaRPr>
                    </a:p>
                    <a:p>
                      <a:pPr algn="l">
                        <a:lnSpc>
                          <a:spcPts val="1200"/>
                        </a:lnSpc>
                      </a:pPr>
                      <a:r>
                        <a:rPr lang="fr-FR" sz="1800" kern="1200" dirty="0" smtClean="0">
                          <a:solidFill>
                            <a:srgbClr val="FF66FF"/>
                          </a:solidFill>
                          <a:latin typeface="+mn-lt"/>
                          <a:ea typeface="+mn-ea"/>
                          <a:cs typeface="+mn-cs"/>
                        </a:rPr>
                        <a:t>NASH</a:t>
                      </a:r>
                    </a:p>
                    <a:p>
                      <a:pPr algn="l">
                        <a:lnSpc>
                          <a:spcPts val="1200"/>
                        </a:lnSpc>
                      </a:pPr>
                      <a:endParaRPr lang="fr-FR" sz="1800" dirty="0">
                        <a:latin typeface="+mj-lt"/>
                      </a:endParaRPr>
                    </a:p>
                  </a:txBody>
                  <a:tcP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solidFill>
                      <a:schemeClr val="bg1"/>
                    </a:solidFill>
                  </a:tcPr>
                </a:tc>
                <a:tc hMerge="1">
                  <a:txBody>
                    <a:bodyPr/>
                    <a:lstStyle/>
                    <a:p>
                      <a:endParaRPr lang="fr-FR" dirty="0">
                        <a:latin typeface="+mn-lt"/>
                      </a:endParaRPr>
                    </a:p>
                  </a:txBody>
                  <a:tcPr>
                    <a:lnR w="19050" cap="flat" cmpd="sng" algn="ctr">
                      <a:solidFill>
                        <a:srgbClr val="4F81BD"/>
                      </a:solidFill>
                      <a:prstDash val="solid"/>
                      <a:round/>
                      <a:headEnd type="none" w="med" len="med"/>
                      <a:tailEnd type="none" w="med" len="med"/>
                    </a:lnR>
                  </a:tcPr>
                </a:tc>
                <a:tc>
                  <a:txBody>
                    <a:bodyPr/>
                    <a:lstStyle/>
                    <a:p>
                      <a:pPr marL="0" marR="0" indent="0" algn="l" defTabSz="457200" rtl="0" eaLnBrk="1" fontAlgn="auto" latinLnBrk="0" hangingPunct="1">
                        <a:lnSpc>
                          <a:spcPts val="1200"/>
                        </a:lnSpc>
                        <a:spcBef>
                          <a:spcPts val="0"/>
                        </a:spcBef>
                        <a:spcAft>
                          <a:spcPts val="0"/>
                        </a:spcAft>
                        <a:buClrTx/>
                        <a:buSzTx/>
                        <a:buFontTx/>
                        <a:buNone/>
                        <a:tabLst/>
                        <a:defRPr/>
                      </a:pPr>
                      <a:endParaRPr lang="fr-FR" sz="1800" b="1" baseline="0" dirty="0" smtClean="0">
                        <a:solidFill>
                          <a:srgbClr val="FFC000"/>
                        </a:solidFill>
                        <a:effectLst>
                          <a:outerShdw blurRad="38100" dist="38100" dir="2700000" algn="tl">
                            <a:srgbClr val="000000">
                              <a:alpha val="43137"/>
                            </a:srgbClr>
                          </a:outerShdw>
                        </a:effectLst>
                        <a:latin typeface="+mj-lt"/>
                      </a:endParaRPr>
                    </a:p>
                    <a:p>
                      <a:pPr marL="0" marR="0" indent="0" algn="l" defTabSz="457200" rtl="0" eaLnBrk="1" fontAlgn="auto" latinLnBrk="0" hangingPunct="1">
                        <a:lnSpc>
                          <a:spcPts val="1200"/>
                        </a:lnSpc>
                        <a:spcBef>
                          <a:spcPts val="0"/>
                        </a:spcBef>
                        <a:spcAft>
                          <a:spcPts val="0"/>
                        </a:spcAft>
                        <a:buClrTx/>
                        <a:buSzTx/>
                        <a:buFontTx/>
                        <a:buNone/>
                        <a:tabLst/>
                        <a:defRPr/>
                      </a:pPr>
                      <a:r>
                        <a:rPr lang="fr-FR" sz="1800" b="1" baseline="0" dirty="0" smtClean="0">
                          <a:solidFill>
                            <a:srgbClr val="FFC000"/>
                          </a:solidFill>
                          <a:effectLst>
                            <a:outerShdw blurRad="38100" dist="38100" dir="2700000" algn="tl">
                              <a:srgbClr val="000000">
                                <a:alpha val="43137"/>
                              </a:srgbClr>
                            </a:outerShdw>
                          </a:effectLst>
                          <a:latin typeface="+mj-lt"/>
                        </a:rPr>
                        <a:t>Japonais pour </a:t>
                      </a:r>
                    </a:p>
                    <a:p>
                      <a:pPr algn="l">
                        <a:lnSpc>
                          <a:spcPts val="1200"/>
                        </a:lnSpc>
                      </a:pPr>
                      <a:r>
                        <a:rPr lang="fr-FR" sz="1800" b="1" dirty="0" smtClean="0">
                          <a:solidFill>
                            <a:srgbClr val="FFC000"/>
                          </a:solidFill>
                          <a:effectLst>
                            <a:outerShdw blurRad="38100" dist="38100" dir="2700000" algn="tl">
                              <a:srgbClr val="000000">
                                <a:alpha val="43137"/>
                              </a:srgbClr>
                            </a:outerShdw>
                          </a:effectLst>
                          <a:latin typeface="+mj-lt"/>
                        </a:rPr>
                        <a:t>OCL</a:t>
                      </a:r>
                      <a:r>
                        <a:rPr lang="fr-FR" sz="1800" baseline="0" dirty="0" smtClean="0">
                          <a:solidFill>
                            <a:srgbClr val="FFC000"/>
                          </a:solidFill>
                          <a:effectLst>
                            <a:outerShdw blurRad="38100" dist="38100" dir="2700000" algn="tl">
                              <a:srgbClr val="000000">
                                <a:alpha val="43137"/>
                              </a:srgbClr>
                            </a:outerShdw>
                          </a:effectLst>
                          <a:latin typeface="+mj-lt"/>
                        </a:rPr>
                        <a:t> </a:t>
                      </a:r>
                    </a:p>
                    <a:p>
                      <a:pPr algn="l">
                        <a:lnSpc>
                          <a:spcPts val="1200"/>
                        </a:lnSpc>
                      </a:pPr>
                      <a:r>
                        <a:rPr lang="fr-CA" sz="1800" baseline="0" dirty="0" smtClean="0">
                          <a:solidFill>
                            <a:srgbClr val="FFC000"/>
                          </a:solidFill>
                          <a:effectLst>
                            <a:outerShdw blurRad="38100" dist="38100" dir="2700000" algn="tl">
                              <a:srgbClr val="000000">
                                <a:alpha val="43137"/>
                              </a:srgbClr>
                            </a:outerShdw>
                          </a:effectLst>
                          <a:latin typeface="+mj-lt"/>
                        </a:rPr>
                        <a:t>       - </a:t>
                      </a:r>
                      <a:endParaRPr lang="fr-FR" sz="1800" baseline="0" dirty="0" smtClean="0">
                        <a:solidFill>
                          <a:srgbClr val="FFC000"/>
                        </a:solidFill>
                        <a:effectLst>
                          <a:outerShdw blurRad="38100" dist="38100" dir="2700000" algn="tl">
                            <a:srgbClr val="000000">
                              <a:alpha val="43137"/>
                            </a:srgbClr>
                          </a:outerShdw>
                        </a:effectLst>
                        <a:latin typeface="+mj-lt"/>
                      </a:endParaRPr>
                    </a:p>
                    <a:p>
                      <a:pPr algn="l">
                        <a:lnSpc>
                          <a:spcPts val="1200"/>
                        </a:lnSpc>
                      </a:pPr>
                      <a:r>
                        <a:rPr lang="fr-FR" sz="1800" b="0" baseline="0" dirty="0" smtClean="0">
                          <a:solidFill>
                            <a:srgbClr val="FFC000"/>
                          </a:solidFill>
                          <a:effectLst>
                            <a:outerShdw blurRad="38100" dist="38100" dir="2700000" algn="tl">
                              <a:srgbClr val="000000">
                                <a:alpha val="43137"/>
                              </a:srgbClr>
                            </a:outerShdw>
                          </a:effectLst>
                          <a:latin typeface="+mj-lt"/>
                        </a:rPr>
                        <a:t>OKAMURA</a:t>
                      </a:r>
                    </a:p>
                  </a:txBody>
                  <a:tcPr>
                    <a:lnL w="19050" cap="flat" cmpd="sng" algn="ctr">
                      <a:solidFill>
                        <a:srgbClr val="4F81BD"/>
                      </a:solidFill>
                      <a:prstDash val="solid"/>
                      <a:round/>
                      <a:headEnd type="none" w="med" len="med"/>
                      <a:tailEnd type="none" w="med" len="med"/>
                    </a:lnL>
                    <a:noFill/>
                  </a:tcPr>
                </a:tc>
              </a:tr>
            </a:tbl>
          </a:graphicData>
        </a:graphic>
      </p:graphicFrame>
      <p:sp>
        <p:nvSpPr>
          <p:cNvPr id="5" name="ZoneTexte 4"/>
          <p:cNvSpPr txBox="1"/>
          <p:nvPr/>
        </p:nvSpPr>
        <p:spPr>
          <a:xfrm>
            <a:off x="516072" y="4943533"/>
            <a:ext cx="8336832" cy="1477328"/>
          </a:xfrm>
          <a:prstGeom prst="rect">
            <a:avLst/>
          </a:prstGeom>
          <a:noFill/>
        </p:spPr>
        <p:txBody>
          <a:bodyPr wrap="square" rtlCol="0">
            <a:spAutoFit/>
          </a:bodyPr>
          <a:lstStyle/>
          <a:p>
            <a:r>
              <a:rPr lang="fr-CA" b="1" dirty="0" smtClean="0"/>
              <a:t>Fondamentaux - </a:t>
            </a:r>
            <a:r>
              <a:rPr lang="fr-CA" b="1" dirty="0" err="1" smtClean="0">
                <a:solidFill>
                  <a:srgbClr val="FF0000"/>
                </a:solidFill>
              </a:rPr>
              <a:t>Spéc</a:t>
            </a:r>
            <a:r>
              <a:rPr lang="fr-CA" b="1" dirty="0" smtClean="0">
                <a:solidFill>
                  <a:srgbClr val="FF0000"/>
                </a:solidFill>
              </a:rPr>
              <a:t> LAP</a:t>
            </a:r>
            <a:r>
              <a:rPr lang="fr-CA" b="1" dirty="0" smtClean="0"/>
              <a:t> -  </a:t>
            </a:r>
            <a:r>
              <a:rPr lang="fr-CA" b="1" dirty="0" err="1" smtClean="0">
                <a:solidFill>
                  <a:srgbClr val="00B050"/>
                </a:solidFill>
              </a:rPr>
              <a:t>Spéc</a:t>
            </a:r>
            <a:r>
              <a:rPr lang="fr-CA" b="1" dirty="0" smtClean="0">
                <a:solidFill>
                  <a:srgbClr val="00B050"/>
                </a:solidFill>
              </a:rPr>
              <a:t> LS</a:t>
            </a:r>
            <a:r>
              <a:rPr lang="fr-CA" b="1" dirty="0" smtClean="0"/>
              <a:t> - </a:t>
            </a:r>
            <a:r>
              <a:rPr lang="fr-CA" b="1" dirty="0" smtClean="0">
                <a:solidFill>
                  <a:srgbClr val="FF66FF"/>
                </a:solidFill>
              </a:rPr>
              <a:t>Min AL</a:t>
            </a:r>
            <a:r>
              <a:rPr lang="fr-CA" b="1" dirty="0" smtClean="0"/>
              <a:t> - </a:t>
            </a:r>
            <a:r>
              <a:rPr lang="fr-CA" b="1" dirty="0" smtClean="0">
                <a:solidFill>
                  <a:srgbClr val="FFCC66"/>
                </a:solidFill>
                <a:effectLst>
                  <a:outerShdw blurRad="38100" dist="38100" dir="2700000" algn="tl">
                    <a:srgbClr val="000000">
                      <a:alpha val="43137"/>
                    </a:srgbClr>
                  </a:outerShdw>
                </a:effectLst>
              </a:rPr>
              <a:t>Min FLE</a:t>
            </a:r>
            <a:r>
              <a:rPr lang="fr-CA" b="1" dirty="0" smtClean="0"/>
              <a:t> - </a:t>
            </a:r>
            <a:r>
              <a:rPr lang="fr-CA" b="1" dirty="0" smtClean="0">
                <a:solidFill>
                  <a:schemeClr val="bg2">
                    <a:lumMod val="50000"/>
                  </a:schemeClr>
                </a:solidFill>
              </a:rPr>
              <a:t>Min ES</a:t>
            </a:r>
            <a:r>
              <a:rPr lang="fr-CA" b="1" dirty="0" smtClean="0"/>
              <a:t>  </a:t>
            </a:r>
            <a:endParaRPr lang="fr-FR" b="1" dirty="0" smtClean="0"/>
          </a:p>
          <a:p>
            <a:endParaRPr lang="fr-FR" b="1" dirty="0"/>
          </a:p>
          <a:p>
            <a:r>
              <a:rPr lang="fr-FR" b="1" dirty="0" smtClean="0"/>
              <a:t>Ajouter : EC </a:t>
            </a:r>
            <a:r>
              <a:rPr lang="fr-FR" b="1" dirty="0" smtClean="0"/>
              <a:t>langue</a:t>
            </a:r>
            <a:endParaRPr lang="fr-FR" b="1" dirty="0" smtClean="0"/>
          </a:p>
          <a:p>
            <a:endParaRPr lang="fr-CA" b="1" dirty="0"/>
          </a:p>
          <a:p>
            <a:r>
              <a:rPr lang="fr-CA" dirty="0" smtClean="0"/>
              <a:t>(LSF9 sera </a:t>
            </a:r>
            <a:r>
              <a:rPr lang="fr-CA" dirty="0" smtClean="0"/>
              <a:t>dispensé </a:t>
            </a:r>
            <a:r>
              <a:rPr lang="fr-CA" dirty="0" smtClean="0"/>
              <a:t>la semaine du 11 janvier)</a:t>
            </a:r>
            <a:endParaRPr lang="fr-FR" dirty="0"/>
          </a:p>
        </p:txBody>
      </p:sp>
    </p:spTree>
    <p:extLst>
      <p:ext uri="{BB962C8B-B14F-4D97-AF65-F5344CB8AC3E}">
        <p14:creationId xmlns:p14="http://schemas.microsoft.com/office/powerpoint/2010/main" val="20838087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531321"/>
            <a:ext cx="7467600" cy="3951337"/>
          </a:xfrm>
        </p:spPr>
        <p:txBody>
          <a:bodyPr>
            <a:noAutofit/>
          </a:bodyPr>
          <a:lstStyle/>
          <a:p>
            <a:pPr marL="0" indent="0">
              <a:buNone/>
            </a:pPr>
            <a:r>
              <a:rPr lang="fr-FR" sz="2800" b="1" dirty="0" smtClean="0"/>
              <a:t>Anglais </a:t>
            </a:r>
            <a:r>
              <a:rPr lang="fr-FR" sz="2800" b="1" dirty="0" smtClean="0">
                <a:sym typeface="Wingdings"/>
              </a:rPr>
              <a:t> </a:t>
            </a:r>
            <a:r>
              <a:rPr lang="fr-FR" sz="2800" b="1" dirty="0" smtClean="0"/>
              <a:t>Test de positionnement:</a:t>
            </a:r>
          </a:p>
          <a:p>
            <a:pPr marL="0" indent="0">
              <a:buNone/>
            </a:pPr>
            <a:r>
              <a:rPr lang="fr-FR" sz="2800" dirty="0" smtClean="0"/>
              <a:t>-  </a:t>
            </a:r>
            <a:r>
              <a:rPr lang="fr-FR" sz="2800" dirty="0" err="1" smtClean="0"/>
              <a:t>Moodle</a:t>
            </a:r>
            <a:r>
              <a:rPr lang="fr-FR" sz="2800" dirty="0" smtClean="0"/>
              <a:t> Paris 8 / CDL / test de langue / anglais /</a:t>
            </a:r>
          </a:p>
          <a:p>
            <a:pPr>
              <a:buFontTx/>
              <a:buChar char="-"/>
            </a:pPr>
            <a:r>
              <a:rPr lang="fr-FR" sz="2800" dirty="0" smtClean="0"/>
              <a:t>Ordinateur + Ecouteurs + 1h</a:t>
            </a:r>
          </a:p>
          <a:p>
            <a:pPr>
              <a:buFontTx/>
              <a:buChar char="-"/>
            </a:pPr>
            <a:r>
              <a:rPr lang="fr-FR" sz="2800" dirty="0"/>
              <a:t>D</a:t>
            </a:r>
            <a:r>
              <a:rPr lang="fr-FR" sz="2800" dirty="0" smtClean="0"/>
              <a:t>ans </a:t>
            </a:r>
            <a:r>
              <a:rPr lang="fr-FR" sz="2800" dirty="0"/>
              <a:t>l’onglet « note » colonne gauche vous trouverez votre </a:t>
            </a:r>
            <a:r>
              <a:rPr lang="fr-FR" sz="2800" dirty="0" smtClean="0"/>
              <a:t>résultat équivalent au niveau du CECRL:</a:t>
            </a:r>
            <a:endParaRPr lang="fr-FR" sz="2800" dirty="0"/>
          </a:p>
          <a:p>
            <a:pPr marL="0" indent="0">
              <a:buNone/>
            </a:pPr>
            <a:r>
              <a:rPr lang="fr-FR" dirty="0"/>
              <a:t>- </a:t>
            </a:r>
            <a:r>
              <a:rPr lang="fr-FR" sz="2800" dirty="0"/>
              <a:t>de 0 à 39 points, vous avez un niveau A1</a:t>
            </a:r>
          </a:p>
          <a:p>
            <a:pPr marL="0" indent="0">
              <a:buNone/>
            </a:pPr>
            <a:r>
              <a:rPr lang="fr-FR" sz="2800" dirty="0"/>
              <a:t>- de 40 à 74 points, vous avez un niveau A2</a:t>
            </a:r>
          </a:p>
          <a:p>
            <a:pPr marL="0" indent="0">
              <a:buNone/>
            </a:pPr>
            <a:r>
              <a:rPr lang="fr-FR" sz="2800" dirty="0"/>
              <a:t>- de 75 à 99 points, vous avez un niveau B1</a:t>
            </a:r>
          </a:p>
          <a:p>
            <a:pPr>
              <a:buFontTx/>
              <a:buChar char="-"/>
            </a:pPr>
            <a:r>
              <a:rPr lang="fr-FR" sz="2800" dirty="0" smtClean="0"/>
              <a:t>de </a:t>
            </a:r>
            <a:r>
              <a:rPr lang="fr-FR" sz="2800" dirty="0"/>
              <a:t>100 à 135 points, vous avez un niveau B2 </a:t>
            </a:r>
            <a:endParaRPr lang="fr-FR" sz="2800" dirty="0" smtClean="0"/>
          </a:p>
          <a:p>
            <a:pPr marL="0" indent="0">
              <a:buNone/>
            </a:pPr>
            <a:r>
              <a:rPr lang="fr-FR" sz="2800" dirty="0" smtClean="0"/>
              <a:t>Capture </a:t>
            </a:r>
            <a:r>
              <a:rPr lang="fr-FR" sz="2800" dirty="0"/>
              <a:t>d’écran ou impression à présenter au professeur au premier cours.</a:t>
            </a:r>
          </a:p>
          <a:p>
            <a:pPr>
              <a:buFontTx/>
              <a:buChar char="-"/>
            </a:pPr>
            <a:endParaRPr lang="fr-FR" dirty="0"/>
          </a:p>
          <a:p>
            <a:pPr>
              <a:buFontTx/>
              <a:buChar char="-"/>
            </a:pPr>
            <a:endParaRPr lang="fr-FR" dirty="0"/>
          </a:p>
        </p:txBody>
      </p:sp>
    </p:spTree>
    <p:extLst>
      <p:ext uri="{BB962C8B-B14F-4D97-AF65-F5344CB8AC3E}">
        <p14:creationId xmlns:p14="http://schemas.microsoft.com/office/powerpoint/2010/main" val="8526054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879388"/>
            <a:ext cx="7467600" cy="5110338"/>
          </a:xfrm>
        </p:spPr>
        <p:txBody>
          <a:bodyPr>
            <a:normAutofit lnSpcReduction="10000"/>
          </a:bodyPr>
          <a:lstStyle/>
          <a:p>
            <a:pPr marL="0" indent="0">
              <a:buNone/>
            </a:pPr>
            <a:r>
              <a:rPr lang="fr-FR" sz="2800" b="1" dirty="0"/>
              <a:t>C</a:t>
            </a:r>
            <a:r>
              <a:rPr lang="fr-FR" sz="2800" b="1" dirty="0" smtClean="0"/>
              <a:t>hoisissez un cours correspondant à votre niveau:</a:t>
            </a:r>
          </a:p>
          <a:p>
            <a:pPr marL="0" lvl="0" indent="0">
              <a:buNone/>
            </a:pPr>
            <a:r>
              <a:rPr lang="fr-FR" sz="2800" dirty="0" smtClean="0"/>
              <a:t> - General </a:t>
            </a:r>
            <a:r>
              <a:rPr lang="fr-FR" sz="2800" dirty="0"/>
              <a:t>English </a:t>
            </a:r>
            <a:r>
              <a:rPr lang="fr-FR" sz="2800" dirty="0" smtClean="0"/>
              <a:t>A1 (L1, L2, L3)</a:t>
            </a:r>
          </a:p>
          <a:p>
            <a:pPr lvl="0">
              <a:buFontTx/>
              <a:buChar char="-"/>
            </a:pPr>
            <a:r>
              <a:rPr lang="fr-FR" sz="2800" dirty="0" smtClean="0"/>
              <a:t>General English A2 (L1, L2, L3)</a:t>
            </a:r>
          </a:p>
          <a:p>
            <a:pPr lvl="0">
              <a:buFontTx/>
              <a:buChar char="-"/>
            </a:pPr>
            <a:r>
              <a:rPr lang="fr-FR" sz="2800" dirty="0" smtClean="0"/>
              <a:t>General English B1-B2+ (L1, L2)</a:t>
            </a:r>
          </a:p>
          <a:p>
            <a:pPr marL="0" indent="0">
              <a:buNone/>
            </a:pPr>
            <a:r>
              <a:rPr lang="fr-FR" sz="2800" b="1" dirty="0" smtClean="0"/>
              <a:t>Cours spécifique: English </a:t>
            </a:r>
            <a:r>
              <a:rPr lang="fr-FR" sz="2800" b="1" dirty="0"/>
              <a:t>for </a:t>
            </a:r>
            <a:r>
              <a:rPr lang="fr-FR" sz="2800" b="1" dirty="0" err="1" smtClean="0"/>
              <a:t>Linguists</a:t>
            </a:r>
            <a:r>
              <a:rPr lang="fr-FR" sz="2800" b="1" dirty="0" smtClean="0"/>
              <a:t> B1/B2</a:t>
            </a:r>
            <a:endParaRPr lang="fr-FR" sz="2800" b="1" dirty="0"/>
          </a:p>
          <a:p>
            <a:pPr>
              <a:buFontTx/>
              <a:buChar char="-"/>
            </a:pPr>
            <a:r>
              <a:rPr lang="fr-FR" sz="2800" dirty="0" smtClean="0">
                <a:solidFill>
                  <a:srgbClr val="FF0000"/>
                </a:solidFill>
              </a:rPr>
              <a:t>Obligatoire </a:t>
            </a:r>
            <a:r>
              <a:rPr lang="fr-FR" sz="2800" dirty="0">
                <a:solidFill>
                  <a:srgbClr val="FF0000"/>
                </a:solidFill>
                <a:sym typeface="Wingdings"/>
              </a:rPr>
              <a:t> </a:t>
            </a:r>
            <a:r>
              <a:rPr lang="fr-FR" sz="2800" dirty="0">
                <a:solidFill>
                  <a:srgbClr val="FF0000"/>
                </a:solidFill>
              </a:rPr>
              <a:t>étudiants en </a:t>
            </a:r>
            <a:r>
              <a:rPr lang="fr-FR" sz="2800" dirty="0" smtClean="0">
                <a:solidFill>
                  <a:srgbClr val="FF0000"/>
                </a:solidFill>
              </a:rPr>
              <a:t>L3 et Master de </a:t>
            </a:r>
            <a:r>
              <a:rPr lang="fr-FR" sz="2800" dirty="0">
                <a:solidFill>
                  <a:srgbClr val="FF0000"/>
                </a:solidFill>
              </a:rPr>
              <a:t>niveau B1/</a:t>
            </a:r>
            <a:r>
              <a:rPr lang="fr-FR" sz="2800" dirty="0" smtClean="0">
                <a:solidFill>
                  <a:srgbClr val="FF0000"/>
                </a:solidFill>
              </a:rPr>
              <a:t>B2</a:t>
            </a:r>
          </a:p>
          <a:p>
            <a:pPr marL="0" indent="0">
              <a:buNone/>
            </a:pPr>
            <a:r>
              <a:rPr lang="fr-FR" sz="2800" dirty="0" smtClean="0"/>
              <a:t>- General English B2+ ou cours de linguistique au département d’anglais (DEPA) tout étudiant ayant déjà validé le cours d’anglais pour linguistes.</a:t>
            </a:r>
            <a:endParaRPr lang="fr-FR" sz="2800" dirty="0"/>
          </a:p>
        </p:txBody>
      </p:sp>
    </p:spTree>
    <p:extLst>
      <p:ext uri="{BB962C8B-B14F-4D97-AF65-F5344CB8AC3E}">
        <p14:creationId xmlns:p14="http://schemas.microsoft.com/office/powerpoint/2010/main" val="21258673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830534"/>
            <a:ext cx="7467600" cy="5159192"/>
          </a:xfrm>
        </p:spPr>
        <p:txBody>
          <a:bodyPr>
            <a:normAutofit/>
          </a:bodyPr>
          <a:lstStyle/>
          <a:p>
            <a:pPr marL="0" indent="0">
              <a:buNone/>
            </a:pPr>
            <a:r>
              <a:rPr lang="fr-FR" sz="2800" b="1" dirty="0"/>
              <a:t>Quand et comment s’inscrire </a:t>
            </a:r>
            <a:r>
              <a:rPr lang="fr-FR" sz="2800" b="1" dirty="0" smtClean="0"/>
              <a:t>à un cours</a:t>
            </a:r>
            <a:r>
              <a:rPr lang="fr-FR" sz="2800" b="1" dirty="0"/>
              <a:t> </a:t>
            </a:r>
            <a:r>
              <a:rPr lang="fr-FR" sz="2800" b="1" dirty="0" smtClean="0"/>
              <a:t>?</a:t>
            </a:r>
            <a:endParaRPr lang="fr-FR" sz="2800" dirty="0" smtClean="0"/>
          </a:p>
          <a:p>
            <a:pPr marL="0" indent="0">
              <a:buNone/>
            </a:pPr>
            <a:r>
              <a:rPr lang="fr-FR" sz="2800" dirty="0" smtClean="0"/>
              <a:t>La </a:t>
            </a:r>
            <a:r>
              <a:rPr lang="fr-FR" sz="2800" dirty="0"/>
              <a:t>liste des cours, salles et enseignants de General English A1, </a:t>
            </a:r>
            <a:r>
              <a:rPr lang="fr-FR" sz="2800" dirty="0" smtClean="0"/>
              <a:t>A2</a:t>
            </a:r>
            <a:r>
              <a:rPr lang="fr-FR" sz="2800" dirty="0"/>
              <a:t>, B1, </a:t>
            </a:r>
            <a:r>
              <a:rPr lang="fr-FR" sz="2800" dirty="0" smtClean="0"/>
              <a:t>B2 et « English for </a:t>
            </a:r>
            <a:r>
              <a:rPr lang="fr-FR" sz="2800" dirty="0" err="1" smtClean="0"/>
              <a:t>linguists</a:t>
            </a:r>
            <a:r>
              <a:rPr lang="fr-FR" sz="2800" dirty="0" smtClean="0"/>
              <a:t> » </a:t>
            </a:r>
            <a:r>
              <a:rPr lang="fr-FR" sz="2800" dirty="0"/>
              <a:t>est affichée au CDL et consultable en ligne dans la rubrique « anglais » du </a:t>
            </a:r>
            <a:r>
              <a:rPr lang="fr-FR" sz="2800" dirty="0" smtClean="0"/>
              <a:t>CDL.</a:t>
            </a:r>
          </a:p>
          <a:p>
            <a:pPr marL="0" indent="0">
              <a:buNone/>
            </a:pPr>
            <a:r>
              <a:rPr lang="fr-FR" sz="2800" dirty="0"/>
              <a:t>Pré-inscriptions sur </a:t>
            </a:r>
            <a:r>
              <a:rPr lang="fr-FR" sz="2800" dirty="0" err="1"/>
              <a:t>moodle</a:t>
            </a:r>
            <a:r>
              <a:rPr lang="fr-FR" sz="2800" dirty="0"/>
              <a:t> </a:t>
            </a:r>
            <a:r>
              <a:rPr lang="fr-FR" sz="2800" dirty="0" smtClean="0"/>
              <a:t>:</a:t>
            </a:r>
            <a:endParaRPr lang="fr-FR" sz="2800" dirty="0"/>
          </a:p>
          <a:p>
            <a:pPr>
              <a:buFontTx/>
              <a:buChar char="-"/>
            </a:pPr>
            <a:r>
              <a:rPr lang="fr-FR" sz="2800" dirty="0"/>
              <a:t>Du 14 au 20 Sept 2020</a:t>
            </a:r>
            <a:endParaRPr lang="fr-FR" sz="2800" dirty="0">
              <a:hlinkClick r:id="rId2"/>
            </a:endParaRPr>
          </a:p>
          <a:p>
            <a:pPr>
              <a:buFontTx/>
              <a:buChar char="-"/>
            </a:pPr>
            <a:r>
              <a:rPr lang="fr-FR" sz="2800" dirty="0">
                <a:hlinkClick r:id="rId2"/>
              </a:rPr>
              <a:t>https://moodle.univ-paris8.fr/moodle/</a:t>
            </a:r>
            <a:endParaRPr lang="fr-FR" sz="2800" dirty="0"/>
          </a:p>
          <a:p>
            <a:pPr>
              <a:buFontTx/>
              <a:buChar char="-"/>
            </a:pPr>
            <a:r>
              <a:rPr lang="fr-FR" sz="2800" dirty="0"/>
              <a:t>Si un cours est complet </a:t>
            </a:r>
            <a:r>
              <a:rPr lang="fr-FR" sz="2800" dirty="0">
                <a:sym typeface="Wingdings"/>
              </a:rPr>
              <a:t> écrire au CDL pour être mis sur liste d’attente.</a:t>
            </a:r>
            <a:endParaRPr lang="fr-FR" sz="2800" dirty="0"/>
          </a:p>
          <a:p>
            <a:pPr marL="0" indent="0">
              <a:buNone/>
            </a:pPr>
            <a:endParaRPr lang="fr-FR" sz="2800" dirty="0"/>
          </a:p>
          <a:p>
            <a:pPr marL="0" indent="0">
              <a:buNone/>
            </a:pPr>
            <a:endParaRPr lang="fr-FR" dirty="0"/>
          </a:p>
        </p:txBody>
      </p:sp>
    </p:spTree>
    <p:extLst>
      <p:ext uri="{BB962C8B-B14F-4D97-AF65-F5344CB8AC3E}">
        <p14:creationId xmlns:p14="http://schemas.microsoft.com/office/powerpoint/2010/main" val="24556215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0000FF"/>
                </a:solidFill>
              </a:rPr>
              <a:t>UFR SDL</a:t>
            </a:r>
            <a:endParaRPr lang="fr-FR" b="1" dirty="0">
              <a:solidFill>
                <a:srgbClr val="0000FF"/>
              </a:solidFill>
            </a:endParaRPr>
          </a:p>
        </p:txBody>
      </p:sp>
      <p:sp>
        <p:nvSpPr>
          <p:cNvPr id="3" name="Espace réservé du contenu 2"/>
          <p:cNvSpPr>
            <a:spLocks noGrp="1"/>
          </p:cNvSpPr>
          <p:nvPr>
            <p:ph idx="1"/>
          </p:nvPr>
        </p:nvSpPr>
        <p:spPr/>
        <p:txBody>
          <a:bodyPr>
            <a:normAutofit lnSpcReduction="10000"/>
          </a:bodyPr>
          <a:lstStyle/>
          <a:p>
            <a:pPr marL="0" indent="0">
              <a:buNone/>
            </a:pPr>
            <a:r>
              <a:rPr lang="fr-FR" b="1" dirty="0" smtClean="0"/>
              <a:t>Directrices</a:t>
            </a:r>
            <a:r>
              <a:rPr lang="fr-FR" dirty="0" smtClean="0"/>
              <a:t> : Ewa Lenart et Florence </a:t>
            </a:r>
            <a:r>
              <a:rPr lang="fr-FR" dirty="0" err="1" smtClean="0"/>
              <a:t>Encrevé</a:t>
            </a:r>
            <a:endParaRPr lang="fr-FR" dirty="0" smtClean="0"/>
          </a:p>
          <a:p>
            <a:pPr marL="0" indent="0">
              <a:buNone/>
            </a:pPr>
            <a:endParaRPr lang="fr-FR" dirty="0" smtClean="0"/>
          </a:p>
          <a:p>
            <a:pPr marL="0" indent="0">
              <a:buNone/>
            </a:pPr>
            <a:r>
              <a:rPr lang="fr-FR" b="1" dirty="0" smtClean="0"/>
              <a:t>Responsable administratif et financier</a:t>
            </a:r>
            <a:r>
              <a:rPr lang="fr-FR" dirty="0" smtClean="0"/>
              <a:t> : François Lopez</a:t>
            </a:r>
          </a:p>
          <a:p>
            <a:pPr marL="0" indent="0">
              <a:buNone/>
            </a:pPr>
            <a:endParaRPr lang="fr-FR" dirty="0" smtClean="0"/>
          </a:p>
          <a:p>
            <a:pPr marL="0" indent="0">
              <a:buNone/>
            </a:pPr>
            <a:r>
              <a:rPr lang="fr-FR" b="1" dirty="0" smtClean="0">
                <a:solidFill>
                  <a:srgbClr val="0432FF"/>
                </a:solidFill>
              </a:rPr>
              <a:t>Secrétaire Licence : Eva </a:t>
            </a:r>
            <a:r>
              <a:rPr lang="fr-FR" b="1" dirty="0" err="1" smtClean="0">
                <a:solidFill>
                  <a:srgbClr val="0432FF"/>
                </a:solidFill>
              </a:rPr>
              <a:t>Saadat</a:t>
            </a:r>
            <a:endParaRPr lang="fr-FR" b="1" dirty="0" smtClean="0">
              <a:solidFill>
                <a:srgbClr val="0432FF"/>
              </a:solidFill>
            </a:endParaRPr>
          </a:p>
          <a:p>
            <a:pPr marL="0" indent="0">
              <a:buNone/>
            </a:pPr>
            <a:endParaRPr lang="fr-FR" dirty="0" smtClean="0"/>
          </a:p>
          <a:p>
            <a:pPr marL="0" indent="0">
              <a:buNone/>
            </a:pPr>
            <a:r>
              <a:rPr lang="fr-FR" b="1" dirty="0" smtClean="0"/>
              <a:t>Secrétaire Master </a:t>
            </a:r>
            <a:r>
              <a:rPr lang="fr-FR" dirty="0" smtClean="0"/>
              <a:t>: Dominique Lacroix</a:t>
            </a:r>
          </a:p>
          <a:p>
            <a:pPr marL="0" indent="0">
              <a:buNone/>
            </a:pPr>
            <a:endParaRPr lang="fr-FR" dirty="0" smtClean="0"/>
          </a:p>
          <a:p>
            <a:pPr marL="0" indent="0">
              <a:buNone/>
            </a:pPr>
            <a:endParaRPr lang="fr-FR" dirty="0" smtClean="0"/>
          </a:p>
          <a:p>
            <a:pPr marL="0" indent="0">
              <a:buNone/>
            </a:pPr>
            <a:endParaRPr lang="fr-FR" dirty="0"/>
          </a:p>
        </p:txBody>
      </p:sp>
    </p:spTree>
    <p:extLst>
      <p:ext uri="{BB962C8B-B14F-4D97-AF65-F5344CB8AC3E}">
        <p14:creationId xmlns:p14="http://schemas.microsoft.com/office/powerpoint/2010/main" val="11989439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928242"/>
            <a:ext cx="7467600" cy="5061483"/>
          </a:xfrm>
        </p:spPr>
        <p:txBody>
          <a:bodyPr>
            <a:normAutofit fontScale="92500" lnSpcReduction="10000"/>
          </a:bodyPr>
          <a:lstStyle/>
          <a:p>
            <a:pPr marL="0" indent="0">
              <a:buNone/>
            </a:pPr>
            <a:r>
              <a:rPr lang="fr-FR" sz="2800" b="1" dirty="0">
                <a:solidFill>
                  <a:schemeClr val="tx1"/>
                </a:solidFill>
              </a:rPr>
              <a:t>Attention ! Il est impératif que les étudiants </a:t>
            </a:r>
            <a:r>
              <a:rPr lang="fr-FR" sz="2800" b="1" dirty="0" err="1">
                <a:solidFill>
                  <a:schemeClr val="tx1"/>
                </a:solidFill>
              </a:rPr>
              <a:t>pré-inscrits</a:t>
            </a:r>
            <a:r>
              <a:rPr lang="fr-FR" sz="2800" b="1" dirty="0">
                <a:solidFill>
                  <a:schemeClr val="tx1"/>
                </a:solidFill>
              </a:rPr>
              <a:t> confirment leur présence </a:t>
            </a:r>
            <a:r>
              <a:rPr lang="fr-FR" sz="2800" b="1" dirty="0" smtClean="0">
                <a:solidFill>
                  <a:schemeClr val="tx1"/>
                </a:solidFill>
              </a:rPr>
              <a:t>au premier cours faute </a:t>
            </a:r>
            <a:r>
              <a:rPr lang="fr-FR" sz="2800" b="1" dirty="0">
                <a:solidFill>
                  <a:schemeClr val="tx1"/>
                </a:solidFill>
              </a:rPr>
              <a:t>de quoi des étudiants </a:t>
            </a:r>
            <a:r>
              <a:rPr lang="fr-FR" sz="2800" b="1" dirty="0" smtClean="0">
                <a:solidFill>
                  <a:schemeClr val="tx1"/>
                </a:solidFill>
              </a:rPr>
              <a:t>sur liste d’attente prendront leur </a:t>
            </a:r>
            <a:r>
              <a:rPr lang="fr-FR" sz="2800" b="1" dirty="0">
                <a:solidFill>
                  <a:schemeClr val="tx1"/>
                </a:solidFill>
              </a:rPr>
              <a:t>place. </a:t>
            </a:r>
            <a:endParaRPr lang="fr-FR" sz="2800" b="1" dirty="0" smtClean="0">
              <a:solidFill>
                <a:schemeClr val="tx1"/>
              </a:solidFill>
            </a:endParaRPr>
          </a:p>
          <a:p>
            <a:pPr marL="0" indent="0">
              <a:buNone/>
            </a:pPr>
            <a:endParaRPr lang="fr-FR" sz="2800" b="1" dirty="0">
              <a:solidFill>
                <a:schemeClr val="tx1"/>
              </a:solidFill>
            </a:endParaRPr>
          </a:p>
          <a:p>
            <a:pPr marL="0" indent="0">
              <a:buNone/>
            </a:pPr>
            <a:r>
              <a:rPr lang="fr-FR" sz="2800" dirty="0"/>
              <a:t>Si le cours où vous souhaitiez vous inscrire est complet, veuillez contacter le CDL </a:t>
            </a:r>
            <a:r>
              <a:rPr lang="fr-FR" sz="2800" dirty="0" smtClean="0"/>
              <a:t>pour </a:t>
            </a:r>
            <a:r>
              <a:rPr lang="fr-FR" sz="2800" dirty="0"/>
              <a:t>connaître les cours encore ouverts. </a:t>
            </a:r>
          </a:p>
          <a:p>
            <a:pPr marL="0" indent="0">
              <a:buNone/>
            </a:pPr>
            <a:r>
              <a:rPr lang="fr-FR" sz="2800" dirty="0"/>
              <a:t>Bât.B1, 2</a:t>
            </a:r>
            <a:r>
              <a:rPr lang="fr-FR" sz="2800" baseline="30000" dirty="0"/>
              <a:t>e</a:t>
            </a:r>
            <a:r>
              <a:rPr lang="fr-FR" sz="2800" dirty="0"/>
              <a:t> étage, bureaux 204/205. Tel : 01.49.40.68.43</a:t>
            </a:r>
          </a:p>
          <a:p>
            <a:pPr marL="0" indent="0">
              <a:buNone/>
            </a:pPr>
            <a:r>
              <a:rPr lang="fr-FR" sz="2800" dirty="0"/>
              <a:t>Enseignante </a:t>
            </a:r>
            <a:r>
              <a:rPr lang="fr-FR" sz="2800" dirty="0" err="1"/>
              <a:t>référente</a:t>
            </a:r>
            <a:r>
              <a:rPr lang="fr-FR" sz="2800" dirty="0"/>
              <a:t> de l’anglais pour linguistes : Cécile </a:t>
            </a:r>
            <a:r>
              <a:rPr lang="fr-FR" sz="2800" dirty="0" err="1"/>
              <a:t>Palandre</a:t>
            </a:r>
            <a:r>
              <a:rPr lang="fr-FR" sz="2800" dirty="0"/>
              <a:t> cecile.palandre@univ-paris8.fr</a:t>
            </a:r>
          </a:p>
          <a:p>
            <a:pPr marL="0" indent="0">
              <a:buNone/>
            </a:pPr>
            <a:endParaRPr lang="fr-FR" sz="2800" dirty="0">
              <a:solidFill>
                <a:schemeClr val="tx1"/>
              </a:solidFill>
            </a:endParaRPr>
          </a:p>
        </p:txBody>
      </p:sp>
    </p:spTree>
    <p:extLst>
      <p:ext uri="{BB962C8B-B14F-4D97-AF65-F5344CB8AC3E}">
        <p14:creationId xmlns:p14="http://schemas.microsoft.com/office/powerpoint/2010/main" val="26793414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L3: Cours du master au choix </a:t>
            </a:r>
            <a:br>
              <a:rPr lang="fr-CA" dirty="0" smtClean="0"/>
            </a:br>
            <a:r>
              <a:rPr lang="fr-CA" sz="2700" dirty="0" smtClean="0"/>
              <a:t>(</a:t>
            </a:r>
            <a:r>
              <a:rPr lang="fr-CA" sz="2700" dirty="0" err="1" smtClean="0"/>
              <a:t>spéc</a:t>
            </a:r>
            <a:r>
              <a:rPr lang="fr-CA" sz="2700" dirty="0" smtClean="0"/>
              <a:t>. LAP ou à la place de Sociolinguistique)</a:t>
            </a:r>
            <a:endParaRPr lang="fr-FR" sz="27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4066712130"/>
              </p:ext>
            </p:extLst>
          </p:nvPr>
        </p:nvGraphicFramePr>
        <p:xfrm>
          <a:off x="609600" y="1640114"/>
          <a:ext cx="8077200" cy="5007429"/>
        </p:xfrm>
        <a:graphic>
          <a:graphicData uri="http://schemas.openxmlformats.org/drawingml/2006/table">
            <a:tbl>
              <a:tblPr firstRow="1" firstCol="1" bandRow="1">
                <a:tableStyleId>{5C22544A-7EE6-4342-B048-85BDC9FD1C3A}</a:tableStyleId>
              </a:tblPr>
              <a:tblGrid>
                <a:gridCol w="4038600"/>
                <a:gridCol w="4038600"/>
              </a:tblGrid>
              <a:tr h="296006">
                <a:tc>
                  <a:txBody>
                    <a:bodyPr/>
                    <a:lstStyle/>
                    <a:p>
                      <a:pPr>
                        <a:spcAft>
                          <a:spcPts val="0"/>
                        </a:spcAft>
                      </a:pPr>
                      <a:r>
                        <a:rPr lang="fr-FR" sz="1800" dirty="0">
                          <a:effectLst/>
                        </a:rPr>
                        <a:t>LAVS </a:t>
                      </a:r>
                      <a:endParaRPr lang="fr-FR" sz="1800" dirty="0">
                        <a:effectLst/>
                        <a:latin typeface="Calibri"/>
                        <a:ea typeface="Calibri"/>
                        <a:cs typeface="Arial"/>
                      </a:endParaRPr>
                    </a:p>
                  </a:txBody>
                  <a:tcPr marL="68580" marR="68580" marT="0" marB="0"/>
                </a:tc>
                <a:tc>
                  <a:txBody>
                    <a:bodyPr/>
                    <a:lstStyle/>
                    <a:p>
                      <a:pPr>
                        <a:spcAft>
                          <a:spcPts val="0"/>
                        </a:spcAft>
                      </a:pPr>
                      <a:r>
                        <a:rPr lang="fr-FR" sz="1800">
                          <a:effectLst/>
                        </a:rPr>
                        <a:t>DDLES </a:t>
                      </a:r>
                      <a:endParaRPr lang="fr-FR" sz="1800">
                        <a:effectLst/>
                        <a:latin typeface="Calibri"/>
                        <a:ea typeface="Calibri"/>
                        <a:cs typeface="Arial"/>
                      </a:endParaRPr>
                    </a:p>
                  </a:txBody>
                  <a:tcPr marL="68580" marR="68580" marT="0" marB="0"/>
                </a:tc>
              </a:tr>
              <a:tr h="4711423">
                <a:tc>
                  <a:txBody>
                    <a:bodyPr/>
                    <a:lstStyle/>
                    <a:p>
                      <a:pPr>
                        <a:spcAft>
                          <a:spcPts val="0"/>
                        </a:spcAft>
                      </a:pPr>
                      <a:r>
                        <a:rPr lang="fr-FR" sz="1800" dirty="0">
                          <a:effectLst/>
                        </a:rPr>
                        <a:t>Acquisition du Temps et de l’Espace</a:t>
                      </a:r>
                    </a:p>
                    <a:p>
                      <a:pPr>
                        <a:spcAft>
                          <a:spcPts val="0"/>
                        </a:spcAft>
                      </a:pPr>
                      <a:r>
                        <a:rPr lang="fr-FR" sz="1800" dirty="0">
                          <a:effectLst/>
                        </a:rPr>
                        <a:t> </a:t>
                      </a:r>
                    </a:p>
                    <a:p>
                      <a:pPr>
                        <a:spcAft>
                          <a:spcPts val="0"/>
                        </a:spcAft>
                      </a:pPr>
                      <a:r>
                        <a:rPr lang="fr-FR" sz="1800" dirty="0">
                          <a:effectLst/>
                        </a:rPr>
                        <a:t>Langage, philosophie et sciences</a:t>
                      </a:r>
                    </a:p>
                    <a:p>
                      <a:pPr>
                        <a:spcAft>
                          <a:spcPts val="0"/>
                        </a:spcAft>
                      </a:pPr>
                      <a:r>
                        <a:rPr lang="fr-FR" sz="1800" dirty="0">
                          <a:effectLst/>
                        </a:rPr>
                        <a:t> </a:t>
                      </a:r>
                    </a:p>
                    <a:p>
                      <a:pPr>
                        <a:spcAft>
                          <a:spcPts val="0"/>
                        </a:spcAft>
                      </a:pPr>
                      <a:r>
                        <a:rPr lang="fr-FR" sz="1800" dirty="0">
                          <a:effectLst/>
                        </a:rPr>
                        <a:t>Problématiques en linguistique française et comparative</a:t>
                      </a:r>
                      <a:br>
                        <a:rPr lang="fr-FR" sz="1800" dirty="0">
                          <a:effectLst/>
                        </a:rPr>
                      </a:br>
                      <a:endParaRPr lang="fr-FR" sz="1800" dirty="0">
                        <a:effectLst/>
                      </a:endParaRPr>
                    </a:p>
                    <a:p>
                      <a:pPr>
                        <a:spcAft>
                          <a:spcPts val="0"/>
                        </a:spcAft>
                      </a:pPr>
                      <a:r>
                        <a:rPr lang="fr-FR" sz="1800" dirty="0">
                          <a:effectLst/>
                        </a:rPr>
                        <a:t>Norme et usage</a:t>
                      </a:r>
                    </a:p>
                    <a:p>
                      <a:pPr>
                        <a:spcAft>
                          <a:spcPts val="0"/>
                        </a:spcAft>
                      </a:pPr>
                      <a:r>
                        <a:rPr lang="fr-FR" sz="1800" dirty="0">
                          <a:effectLst/>
                        </a:rPr>
                        <a:t> </a:t>
                      </a:r>
                    </a:p>
                    <a:p>
                      <a:pPr>
                        <a:spcAft>
                          <a:spcPts val="0"/>
                        </a:spcAft>
                      </a:pPr>
                      <a:r>
                        <a:rPr lang="fr-FR" sz="1800" dirty="0">
                          <a:effectLst/>
                        </a:rPr>
                        <a:t>Acquisition de la L1</a:t>
                      </a:r>
                    </a:p>
                    <a:p>
                      <a:pPr>
                        <a:spcAft>
                          <a:spcPts val="0"/>
                        </a:spcAft>
                      </a:pPr>
                      <a:r>
                        <a:rPr lang="fr-FR" sz="1800" dirty="0">
                          <a:effectLst/>
                        </a:rPr>
                        <a:t> </a:t>
                      </a:r>
                    </a:p>
                    <a:p>
                      <a:pPr>
                        <a:spcAft>
                          <a:spcPts val="0"/>
                        </a:spcAft>
                      </a:pPr>
                      <a:r>
                        <a:rPr lang="fr-FR" sz="1800" dirty="0">
                          <a:effectLst/>
                        </a:rPr>
                        <a:t>Cognition et activités d’apprentissage</a:t>
                      </a:r>
                      <a:br>
                        <a:rPr lang="fr-FR" sz="1800" dirty="0">
                          <a:effectLst/>
                        </a:rPr>
                      </a:br>
                      <a:r>
                        <a:rPr lang="fr-FR" sz="1800" dirty="0">
                          <a:effectLst/>
                        </a:rPr>
                        <a:t>Communication </a:t>
                      </a:r>
                      <a:r>
                        <a:rPr lang="fr-FR" sz="1800" dirty="0" err="1">
                          <a:effectLst/>
                        </a:rPr>
                        <a:t>exolingue</a:t>
                      </a:r>
                      <a:r>
                        <a:rPr lang="fr-FR" sz="1800" dirty="0">
                          <a:effectLst/>
                        </a:rPr>
                        <a:t>, situations plurilingues et bilinguisme</a:t>
                      </a:r>
                    </a:p>
                    <a:p>
                      <a:pPr>
                        <a:spcAft>
                          <a:spcPts val="0"/>
                        </a:spcAft>
                      </a:pPr>
                      <a:r>
                        <a:rPr lang="fr-FR" sz="1800" dirty="0">
                          <a:effectLst/>
                        </a:rPr>
                        <a:t> </a:t>
                      </a:r>
                    </a:p>
                    <a:p>
                      <a:pPr>
                        <a:spcAft>
                          <a:spcPts val="0"/>
                        </a:spcAft>
                      </a:pPr>
                      <a:r>
                        <a:rPr lang="fr-FR" sz="1800" dirty="0">
                          <a:effectLst/>
                        </a:rPr>
                        <a:t>Langue des signes et annotation</a:t>
                      </a:r>
                      <a:endParaRPr lang="fr-FR" sz="1800" dirty="0">
                        <a:effectLst/>
                        <a:latin typeface="Calibri"/>
                        <a:ea typeface="Calibri"/>
                        <a:cs typeface="Arial"/>
                      </a:endParaRPr>
                    </a:p>
                  </a:txBody>
                  <a:tcPr marL="68580" marR="68580" marT="0" marB="0"/>
                </a:tc>
                <a:tc>
                  <a:txBody>
                    <a:bodyPr/>
                    <a:lstStyle/>
                    <a:p>
                      <a:pPr>
                        <a:spcAft>
                          <a:spcPts val="0"/>
                        </a:spcAft>
                      </a:pPr>
                      <a:r>
                        <a:rPr lang="fr-FR" sz="1800" dirty="0">
                          <a:effectLst/>
                        </a:rPr>
                        <a:t>Acquisition du Temps et de l’Espace</a:t>
                      </a:r>
                    </a:p>
                    <a:p>
                      <a:pPr>
                        <a:spcAft>
                          <a:spcPts val="0"/>
                        </a:spcAft>
                      </a:pPr>
                      <a:r>
                        <a:rPr lang="fr-FR" sz="1800" dirty="0">
                          <a:effectLst/>
                        </a:rPr>
                        <a:t> </a:t>
                      </a:r>
                    </a:p>
                    <a:p>
                      <a:pPr>
                        <a:spcAft>
                          <a:spcPts val="0"/>
                        </a:spcAft>
                      </a:pPr>
                      <a:r>
                        <a:rPr lang="fr-FR" sz="1800" dirty="0">
                          <a:effectLst/>
                        </a:rPr>
                        <a:t>Linguistique(s) de la LSF et des langues des signes</a:t>
                      </a:r>
                      <a:br>
                        <a:rPr lang="fr-FR" sz="1800" dirty="0">
                          <a:effectLst/>
                        </a:rPr>
                      </a:br>
                      <a:endParaRPr lang="fr-FR" sz="1800" dirty="0">
                        <a:effectLst/>
                      </a:endParaRPr>
                    </a:p>
                    <a:p>
                      <a:pPr>
                        <a:spcAft>
                          <a:spcPts val="0"/>
                        </a:spcAft>
                      </a:pPr>
                      <a:r>
                        <a:rPr lang="fr-FR" sz="1800" dirty="0">
                          <a:effectLst/>
                        </a:rPr>
                        <a:t>Communication </a:t>
                      </a:r>
                      <a:r>
                        <a:rPr lang="fr-FR" sz="1800" dirty="0" err="1">
                          <a:effectLst/>
                        </a:rPr>
                        <a:t>exolingue</a:t>
                      </a:r>
                      <a:r>
                        <a:rPr lang="fr-FR" sz="1800" dirty="0">
                          <a:effectLst/>
                        </a:rPr>
                        <a:t>, situations plurilingues et bilinguisme</a:t>
                      </a:r>
                    </a:p>
                    <a:p>
                      <a:pPr>
                        <a:spcAft>
                          <a:spcPts val="0"/>
                        </a:spcAft>
                      </a:pPr>
                      <a:r>
                        <a:rPr lang="fr-FR" sz="1800" dirty="0">
                          <a:effectLst/>
                        </a:rPr>
                        <a:t> </a:t>
                      </a:r>
                    </a:p>
                    <a:p>
                      <a:pPr>
                        <a:spcAft>
                          <a:spcPts val="0"/>
                        </a:spcAft>
                      </a:pPr>
                      <a:r>
                        <a:rPr lang="fr-FR" sz="1800" dirty="0">
                          <a:effectLst/>
                        </a:rPr>
                        <a:t>Problèmes en linguistique française et comparative</a:t>
                      </a:r>
                      <a:br>
                        <a:rPr lang="fr-FR" sz="1800" dirty="0">
                          <a:effectLst/>
                        </a:rPr>
                      </a:br>
                      <a:endParaRPr lang="fr-FR" sz="1800" dirty="0">
                        <a:effectLst/>
                      </a:endParaRPr>
                    </a:p>
                    <a:p>
                      <a:pPr>
                        <a:spcAft>
                          <a:spcPts val="0"/>
                        </a:spcAft>
                      </a:pPr>
                      <a:r>
                        <a:rPr lang="fr-FR" sz="1800" dirty="0">
                          <a:effectLst/>
                        </a:rPr>
                        <a:t>Diversité du français dans la francophonie</a:t>
                      </a:r>
                    </a:p>
                    <a:p>
                      <a:pPr>
                        <a:spcAft>
                          <a:spcPts val="0"/>
                        </a:spcAft>
                      </a:pPr>
                      <a:r>
                        <a:rPr lang="fr-FR" sz="1800" dirty="0">
                          <a:effectLst/>
                        </a:rPr>
                        <a:t> </a:t>
                      </a:r>
                    </a:p>
                    <a:p>
                      <a:pPr>
                        <a:spcAft>
                          <a:spcPts val="0"/>
                        </a:spcAft>
                      </a:pPr>
                      <a:r>
                        <a:rPr lang="fr-FR" sz="1800" dirty="0">
                          <a:effectLst/>
                        </a:rPr>
                        <a:t>Sociolinguistique et didactique des langues</a:t>
                      </a:r>
                    </a:p>
                    <a:p>
                      <a:pPr>
                        <a:spcAft>
                          <a:spcPts val="0"/>
                        </a:spcAft>
                      </a:pPr>
                      <a:r>
                        <a:rPr lang="fr-FR" sz="1800" dirty="0">
                          <a:effectLst/>
                        </a:rPr>
                        <a:t> </a:t>
                      </a:r>
                      <a:endParaRPr lang="fr-FR" sz="1800" dirty="0">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31140280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L3: Cours du master au choix </a:t>
            </a:r>
            <a:br>
              <a:rPr lang="fr-CA" dirty="0" smtClean="0"/>
            </a:br>
            <a:r>
              <a:rPr lang="fr-CA" sz="2700" dirty="0" smtClean="0"/>
              <a:t>(</a:t>
            </a:r>
            <a:r>
              <a:rPr lang="fr-CA" sz="2700" dirty="0" err="1" smtClean="0"/>
              <a:t>spéc</a:t>
            </a:r>
            <a:r>
              <a:rPr lang="fr-CA" sz="2700" dirty="0" smtClean="0"/>
              <a:t>. LAP ou à la place de Sociolinguistique)</a:t>
            </a:r>
            <a:endParaRPr lang="fr-FR" sz="27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443441969"/>
              </p:ext>
            </p:extLst>
          </p:nvPr>
        </p:nvGraphicFramePr>
        <p:xfrm>
          <a:off x="609600" y="1640114"/>
          <a:ext cx="8077200" cy="5007429"/>
        </p:xfrm>
        <a:graphic>
          <a:graphicData uri="http://schemas.openxmlformats.org/drawingml/2006/table">
            <a:tbl>
              <a:tblPr firstRow="1" firstCol="1" bandRow="1">
                <a:tableStyleId>{5C22544A-7EE6-4342-B048-85BDC9FD1C3A}</a:tableStyleId>
              </a:tblPr>
              <a:tblGrid>
                <a:gridCol w="4038600"/>
                <a:gridCol w="4038600"/>
              </a:tblGrid>
              <a:tr h="296006">
                <a:tc>
                  <a:txBody>
                    <a:bodyPr/>
                    <a:lstStyle/>
                    <a:p>
                      <a:pPr>
                        <a:spcAft>
                          <a:spcPts val="0"/>
                        </a:spcAft>
                      </a:pPr>
                      <a:r>
                        <a:rPr lang="fr-FR" sz="1800" dirty="0">
                          <a:effectLst/>
                        </a:rPr>
                        <a:t>LAVS </a:t>
                      </a:r>
                      <a:endParaRPr lang="fr-FR" sz="1800" dirty="0">
                        <a:effectLst/>
                        <a:latin typeface="Calibri"/>
                        <a:ea typeface="Calibri"/>
                        <a:cs typeface="Arial"/>
                      </a:endParaRPr>
                    </a:p>
                  </a:txBody>
                  <a:tcPr marL="68580" marR="68580" marT="0" marB="0"/>
                </a:tc>
                <a:tc>
                  <a:txBody>
                    <a:bodyPr/>
                    <a:lstStyle/>
                    <a:p>
                      <a:pPr>
                        <a:spcAft>
                          <a:spcPts val="0"/>
                        </a:spcAft>
                      </a:pPr>
                      <a:r>
                        <a:rPr lang="fr-FR" sz="1800">
                          <a:effectLst/>
                        </a:rPr>
                        <a:t>DDLES </a:t>
                      </a:r>
                      <a:endParaRPr lang="fr-FR" sz="1800">
                        <a:effectLst/>
                        <a:latin typeface="Calibri"/>
                        <a:ea typeface="Calibri"/>
                        <a:cs typeface="Arial"/>
                      </a:endParaRPr>
                    </a:p>
                  </a:txBody>
                  <a:tcPr marL="68580" marR="68580" marT="0" marB="0"/>
                </a:tc>
              </a:tr>
              <a:tr h="4711423">
                <a:tc>
                  <a:txBody>
                    <a:bodyPr/>
                    <a:lstStyle/>
                    <a:p>
                      <a:pPr>
                        <a:spcAft>
                          <a:spcPts val="0"/>
                        </a:spcAft>
                      </a:pPr>
                      <a:r>
                        <a:rPr lang="fr-FR" sz="1800" dirty="0">
                          <a:effectLst/>
                        </a:rPr>
                        <a:t>Acquisition du Temps et de l’Espace</a:t>
                      </a:r>
                    </a:p>
                    <a:p>
                      <a:pPr>
                        <a:spcAft>
                          <a:spcPts val="0"/>
                        </a:spcAft>
                      </a:pPr>
                      <a:r>
                        <a:rPr lang="fr-FR" sz="1800" dirty="0">
                          <a:effectLst/>
                        </a:rPr>
                        <a:t> </a:t>
                      </a:r>
                    </a:p>
                    <a:p>
                      <a:pPr>
                        <a:spcAft>
                          <a:spcPts val="0"/>
                        </a:spcAft>
                      </a:pPr>
                      <a:r>
                        <a:rPr lang="fr-FR" sz="1800" dirty="0">
                          <a:effectLst/>
                        </a:rPr>
                        <a:t>Langage, philosophie et sciences</a:t>
                      </a:r>
                    </a:p>
                    <a:p>
                      <a:pPr>
                        <a:spcAft>
                          <a:spcPts val="0"/>
                        </a:spcAft>
                      </a:pPr>
                      <a:r>
                        <a:rPr lang="fr-FR" sz="1800" dirty="0">
                          <a:effectLst/>
                        </a:rPr>
                        <a:t> </a:t>
                      </a:r>
                    </a:p>
                    <a:p>
                      <a:pPr>
                        <a:spcAft>
                          <a:spcPts val="0"/>
                        </a:spcAft>
                      </a:pPr>
                      <a:r>
                        <a:rPr lang="fr-FR" sz="1800" dirty="0">
                          <a:effectLst/>
                        </a:rPr>
                        <a:t>Problématiques en linguistique française et comparative</a:t>
                      </a:r>
                      <a:br>
                        <a:rPr lang="fr-FR" sz="1800" dirty="0">
                          <a:effectLst/>
                        </a:rPr>
                      </a:br>
                      <a:endParaRPr lang="fr-FR" sz="1800" dirty="0">
                        <a:effectLst/>
                      </a:endParaRPr>
                    </a:p>
                    <a:p>
                      <a:pPr>
                        <a:spcAft>
                          <a:spcPts val="0"/>
                        </a:spcAft>
                      </a:pPr>
                      <a:r>
                        <a:rPr lang="fr-FR" sz="1800" dirty="0">
                          <a:effectLst/>
                        </a:rPr>
                        <a:t>Norme et usage</a:t>
                      </a:r>
                    </a:p>
                    <a:p>
                      <a:pPr>
                        <a:spcAft>
                          <a:spcPts val="0"/>
                        </a:spcAft>
                      </a:pPr>
                      <a:r>
                        <a:rPr lang="fr-FR" sz="1800" dirty="0">
                          <a:effectLst/>
                        </a:rPr>
                        <a:t> </a:t>
                      </a:r>
                    </a:p>
                    <a:p>
                      <a:pPr>
                        <a:spcAft>
                          <a:spcPts val="0"/>
                        </a:spcAft>
                      </a:pPr>
                      <a:r>
                        <a:rPr lang="fr-FR" sz="1800" dirty="0">
                          <a:effectLst/>
                        </a:rPr>
                        <a:t>Acquisition de la L1</a:t>
                      </a:r>
                    </a:p>
                    <a:p>
                      <a:pPr>
                        <a:spcAft>
                          <a:spcPts val="0"/>
                        </a:spcAft>
                      </a:pPr>
                      <a:r>
                        <a:rPr lang="fr-FR" sz="1800" dirty="0">
                          <a:effectLst/>
                        </a:rPr>
                        <a:t> </a:t>
                      </a:r>
                    </a:p>
                    <a:p>
                      <a:pPr>
                        <a:spcAft>
                          <a:spcPts val="0"/>
                        </a:spcAft>
                      </a:pPr>
                      <a:r>
                        <a:rPr lang="fr-FR" sz="1800" dirty="0">
                          <a:effectLst/>
                        </a:rPr>
                        <a:t>Cognition et activités d’apprentissage</a:t>
                      </a:r>
                      <a:br>
                        <a:rPr lang="fr-FR" sz="1800" dirty="0">
                          <a:effectLst/>
                        </a:rPr>
                      </a:br>
                      <a:r>
                        <a:rPr lang="fr-FR" sz="1800" dirty="0">
                          <a:effectLst/>
                        </a:rPr>
                        <a:t>Communication </a:t>
                      </a:r>
                      <a:r>
                        <a:rPr lang="fr-FR" sz="1800" dirty="0" err="1">
                          <a:effectLst/>
                        </a:rPr>
                        <a:t>exolingue</a:t>
                      </a:r>
                      <a:r>
                        <a:rPr lang="fr-FR" sz="1800" dirty="0">
                          <a:effectLst/>
                        </a:rPr>
                        <a:t>, situations plurilingues et bilinguisme</a:t>
                      </a:r>
                    </a:p>
                    <a:p>
                      <a:pPr>
                        <a:spcAft>
                          <a:spcPts val="0"/>
                        </a:spcAft>
                      </a:pPr>
                      <a:r>
                        <a:rPr lang="fr-FR" sz="1800" dirty="0">
                          <a:effectLst/>
                        </a:rPr>
                        <a:t> </a:t>
                      </a:r>
                    </a:p>
                    <a:p>
                      <a:pPr>
                        <a:spcAft>
                          <a:spcPts val="0"/>
                        </a:spcAft>
                      </a:pPr>
                      <a:r>
                        <a:rPr lang="fr-FR" sz="1800" dirty="0">
                          <a:effectLst/>
                        </a:rPr>
                        <a:t>Langue des signes et annotation</a:t>
                      </a:r>
                      <a:endParaRPr lang="fr-FR" sz="1800" dirty="0">
                        <a:effectLst/>
                        <a:latin typeface="Calibri"/>
                        <a:ea typeface="Calibri"/>
                        <a:cs typeface="Arial"/>
                      </a:endParaRPr>
                    </a:p>
                  </a:txBody>
                  <a:tcPr marL="68580" marR="68580" marT="0" marB="0"/>
                </a:tc>
                <a:tc>
                  <a:txBody>
                    <a:bodyPr/>
                    <a:lstStyle/>
                    <a:p>
                      <a:pPr>
                        <a:spcAft>
                          <a:spcPts val="0"/>
                        </a:spcAft>
                      </a:pPr>
                      <a:r>
                        <a:rPr lang="fr-FR" sz="1800" dirty="0">
                          <a:effectLst/>
                        </a:rPr>
                        <a:t>Acquisition du Temps et de l’Espace</a:t>
                      </a:r>
                    </a:p>
                    <a:p>
                      <a:pPr>
                        <a:spcAft>
                          <a:spcPts val="0"/>
                        </a:spcAft>
                      </a:pPr>
                      <a:r>
                        <a:rPr lang="fr-FR" sz="1800" dirty="0">
                          <a:effectLst/>
                        </a:rPr>
                        <a:t> </a:t>
                      </a:r>
                    </a:p>
                    <a:p>
                      <a:pPr>
                        <a:spcAft>
                          <a:spcPts val="0"/>
                        </a:spcAft>
                      </a:pPr>
                      <a:r>
                        <a:rPr lang="fr-FR" sz="1800" dirty="0">
                          <a:effectLst/>
                        </a:rPr>
                        <a:t>Linguistique(s) de la LSF et des langues des signes</a:t>
                      </a:r>
                      <a:br>
                        <a:rPr lang="fr-FR" sz="1800" dirty="0">
                          <a:effectLst/>
                        </a:rPr>
                      </a:br>
                      <a:endParaRPr lang="fr-FR" sz="1800" dirty="0">
                        <a:effectLst/>
                      </a:endParaRPr>
                    </a:p>
                    <a:p>
                      <a:pPr>
                        <a:spcAft>
                          <a:spcPts val="0"/>
                        </a:spcAft>
                      </a:pPr>
                      <a:r>
                        <a:rPr lang="fr-FR" sz="1800" dirty="0">
                          <a:effectLst/>
                        </a:rPr>
                        <a:t>Communication </a:t>
                      </a:r>
                      <a:r>
                        <a:rPr lang="fr-FR" sz="1800" dirty="0" err="1">
                          <a:effectLst/>
                        </a:rPr>
                        <a:t>exolingue</a:t>
                      </a:r>
                      <a:r>
                        <a:rPr lang="fr-FR" sz="1800" dirty="0">
                          <a:effectLst/>
                        </a:rPr>
                        <a:t>, situations plurilingues et bilinguisme</a:t>
                      </a:r>
                    </a:p>
                    <a:p>
                      <a:pPr>
                        <a:spcAft>
                          <a:spcPts val="0"/>
                        </a:spcAft>
                      </a:pPr>
                      <a:r>
                        <a:rPr lang="fr-FR" sz="1800" dirty="0">
                          <a:effectLst/>
                        </a:rPr>
                        <a:t> </a:t>
                      </a:r>
                    </a:p>
                    <a:p>
                      <a:pPr>
                        <a:spcAft>
                          <a:spcPts val="0"/>
                        </a:spcAft>
                      </a:pPr>
                      <a:r>
                        <a:rPr lang="fr-FR" sz="1800" dirty="0">
                          <a:effectLst/>
                        </a:rPr>
                        <a:t>Problèmes en linguistique française et comparative</a:t>
                      </a:r>
                      <a:br>
                        <a:rPr lang="fr-FR" sz="1800" dirty="0">
                          <a:effectLst/>
                        </a:rPr>
                      </a:br>
                      <a:endParaRPr lang="fr-FR" sz="1800" dirty="0">
                        <a:effectLst/>
                      </a:endParaRPr>
                    </a:p>
                    <a:p>
                      <a:pPr>
                        <a:spcAft>
                          <a:spcPts val="0"/>
                        </a:spcAft>
                      </a:pPr>
                      <a:r>
                        <a:rPr lang="fr-FR" sz="1800" dirty="0">
                          <a:effectLst/>
                        </a:rPr>
                        <a:t>Diversité du français dans la francophonie</a:t>
                      </a:r>
                    </a:p>
                    <a:p>
                      <a:pPr>
                        <a:spcAft>
                          <a:spcPts val="0"/>
                        </a:spcAft>
                      </a:pPr>
                      <a:r>
                        <a:rPr lang="fr-FR" sz="1800" dirty="0">
                          <a:effectLst/>
                        </a:rPr>
                        <a:t> </a:t>
                      </a:r>
                    </a:p>
                    <a:p>
                      <a:pPr>
                        <a:spcAft>
                          <a:spcPts val="0"/>
                        </a:spcAft>
                      </a:pPr>
                      <a:r>
                        <a:rPr lang="fr-FR" sz="1800" dirty="0">
                          <a:effectLst/>
                        </a:rPr>
                        <a:t>Sociolinguistique et didactique des langues</a:t>
                      </a:r>
                    </a:p>
                    <a:p>
                      <a:pPr>
                        <a:spcAft>
                          <a:spcPts val="0"/>
                        </a:spcAft>
                      </a:pPr>
                      <a:r>
                        <a:rPr lang="fr-FR" sz="1800" dirty="0">
                          <a:effectLst/>
                        </a:rPr>
                        <a:t> </a:t>
                      </a:r>
                      <a:endParaRPr lang="fr-FR" sz="1800" dirty="0">
                        <a:effectLst/>
                        <a:latin typeface="Calibri"/>
                        <a:ea typeface="Calibri"/>
                        <a:cs typeface="Arial"/>
                      </a:endParaRPr>
                    </a:p>
                  </a:txBody>
                  <a:tcPr marL="68580" marR="68580" marT="0" marB="0"/>
                </a:tc>
              </a:tr>
            </a:tbl>
          </a:graphicData>
        </a:graphic>
      </p:graphicFrame>
      <p:sp>
        <p:nvSpPr>
          <p:cNvPr id="3" name="ZoneTexte 2"/>
          <p:cNvSpPr txBox="1"/>
          <p:nvPr/>
        </p:nvSpPr>
        <p:spPr>
          <a:xfrm>
            <a:off x="457200" y="1417638"/>
            <a:ext cx="8425543" cy="369332"/>
          </a:xfrm>
          <a:prstGeom prst="rect">
            <a:avLst/>
          </a:prstGeom>
          <a:solidFill>
            <a:srgbClr val="FFFF00"/>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fr-CA" dirty="0" smtClean="0"/>
              <a:t>Un cours validé en licence ne pourra pas être </a:t>
            </a:r>
            <a:r>
              <a:rPr lang="fr-CA" dirty="0" err="1" smtClean="0"/>
              <a:t>re-validé</a:t>
            </a:r>
            <a:r>
              <a:rPr lang="fr-CA" dirty="0" smtClean="0"/>
              <a:t> par la suite en master! </a:t>
            </a:r>
            <a:endParaRPr lang="fr-FR" dirty="0"/>
          </a:p>
        </p:txBody>
      </p:sp>
    </p:spTree>
    <p:extLst>
      <p:ext uri="{BB962C8B-B14F-4D97-AF65-F5344CB8AC3E}">
        <p14:creationId xmlns:p14="http://schemas.microsoft.com/office/powerpoint/2010/main" val="29889228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461588"/>
          </a:xfrm>
        </p:spPr>
        <p:txBody>
          <a:bodyPr/>
          <a:lstStyle/>
          <a:p>
            <a:r>
              <a:rPr lang="fr-FR" b="1" dirty="0" smtClean="0">
                <a:solidFill>
                  <a:srgbClr val="0000FF"/>
                </a:solidFill>
              </a:rPr>
              <a:t>Licence de SDL :</a:t>
            </a:r>
            <a:br>
              <a:rPr lang="fr-FR" b="1" dirty="0" smtClean="0">
                <a:solidFill>
                  <a:srgbClr val="0000FF"/>
                </a:solidFill>
              </a:rPr>
            </a:br>
            <a:r>
              <a:rPr lang="fr-FR" b="1" i="1" dirty="0" smtClean="0">
                <a:solidFill>
                  <a:srgbClr val="0000FF"/>
                </a:solidFill>
              </a:rPr>
              <a:t>choix de la spécialisation et de la mineure </a:t>
            </a:r>
            <a:r>
              <a:rPr lang="fr-FR" b="1" dirty="0" smtClean="0">
                <a:solidFill>
                  <a:srgbClr val="0000FF"/>
                </a:solidFill>
              </a:rPr>
              <a:t/>
            </a:r>
            <a:br>
              <a:rPr lang="fr-FR" b="1" dirty="0" smtClean="0">
                <a:solidFill>
                  <a:srgbClr val="0000FF"/>
                </a:solidFill>
              </a:rPr>
            </a:br>
            <a:r>
              <a:rPr lang="fr-FR" b="1" dirty="0" smtClean="0">
                <a:solidFill>
                  <a:srgbClr val="0000FF"/>
                </a:solidFill>
              </a:rPr>
              <a:t> &gt;&gt; </a:t>
            </a:r>
            <a:br>
              <a:rPr lang="fr-FR" b="1" dirty="0" smtClean="0">
                <a:solidFill>
                  <a:srgbClr val="0000FF"/>
                </a:solidFill>
              </a:rPr>
            </a:br>
            <a:r>
              <a:rPr lang="fr-FR" b="1" dirty="0" smtClean="0">
                <a:solidFill>
                  <a:srgbClr val="0000FF"/>
                </a:solidFill>
              </a:rPr>
              <a:t>Fiches d’inscription pédagogique (IP)</a:t>
            </a:r>
            <a:endParaRPr lang="fr-FR" b="1" dirty="0">
              <a:solidFill>
                <a:srgbClr val="0000FF"/>
              </a:solidFill>
            </a:endParaRPr>
          </a:p>
        </p:txBody>
      </p:sp>
    </p:spTree>
    <p:extLst>
      <p:ext uri="{BB962C8B-B14F-4D97-AF65-F5344CB8AC3E}">
        <p14:creationId xmlns:p14="http://schemas.microsoft.com/office/powerpoint/2010/main" val="21524632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0774" y="424187"/>
            <a:ext cx="6628870" cy="59274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243166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6491" y="539268"/>
            <a:ext cx="7038622" cy="56957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164645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3652044078"/>
              </p:ext>
            </p:extLst>
          </p:nvPr>
        </p:nvGraphicFramePr>
        <p:xfrm>
          <a:off x="278996" y="2410132"/>
          <a:ext cx="8702397" cy="3634437"/>
        </p:xfrm>
        <a:graphic>
          <a:graphicData uri="http://schemas.openxmlformats.org/drawingml/2006/table">
            <a:tbl>
              <a:tblPr/>
              <a:tblGrid>
                <a:gridCol w="3780430"/>
                <a:gridCol w="4921967"/>
              </a:tblGrid>
              <a:tr h="171394">
                <a:tc>
                  <a:txBody>
                    <a:bodyPr/>
                    <a:lstStyle/>
                    <a:p>
                      <a:pPr algn="l" fontAlgn="t"/>
                      <a:r>
                        <a:rPr lang="fr-FR" sz="1800" b="0" i="0" u="none" strike="noStrike" dirty="0">
                          <a:solidFill>
                            <a:srgbClr val="333333"/>
                          </a:solidFill>
                          <a:effectLst/>
                          <a:latin typeface="Cambria"/>
                        </a:rPr>
                        <a:t>Français pour </a:t>
                      </a:r>
                      <a:r>
                        <a:rPr lang="fr-FR" sz="1800" b="0" i="0" u="none" strike="noStrike" dirty="0" smtClean="0">
                          <a:solidFill>
                            <a:srgbClr val="333333"/>
                          </a:solidFill>
                          <a:effectLst/>
                          <a:latin typeface="Cambria"/>
                        </a:rPr>
                        <a:t>concours </a:t>
                      </a:r>
                      <a:r>
                        <a:rPr lang="fr-FR" sz="1800" b="0" i="0" u="none" strike="noStrike" dirty="0" smtClean="0">
                          <a:solidFill>
                            <a:srgbClr val="FF0000"/>
                          </a:solidFill>
                          <a:effectLst/>
                          <a:latin typeface="Cambria"/>
                        </a:rPr>
                        <a:t>L2S1</a:t>
                      </a:r>
                      <a:endParaRPr lang="fr-FR" sz="1800" b="0" i="0" u="none" strike="noStrike" dirty="0">
                        <a:solidFill>
                          <a:srgbClr val="333333"/>
                        </a:solidFill>
                        <a:effectLst/>
                        <a:latin typeface="Cambria"/>
                      </a:endParaRPr>
                    </a:p>
                  </a:txBody>
                  <a:tcPr marL="6207" marR="6207" marT="62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fr-FR" sz="1800" b="0" i="0" u="none" strike="noStrike" dirty="0">
                          <a:solidFill>
                            <a:srgbClr val="000000"/>
                          </a:solidFill>
                          <a:effectLst/>
                          <a:latin typeface="Cambria"/>
                        </a:rPr>
                        <a:t>Jeudi - 12h/15h </a:t>
                      </a:r>
                      <a:r>
                        <a:rPr lang="fr-FR" sz="1800" b="0" i="0" u="none" strike="noStrike" dirty="0" smtClean="0">
                          <a:solidFill>
                            <a:srgbClr val="000000"/>
                          </a:solidFill>
                          <a:effectLst/>
                          <a:latin typeface="Cambria"/>
                        </a:rPr>
                        <a:t>– </a:t>
                      </a:r>
                      <a:r>
                        <a:rPr lang="fr-FR" sz="1800" b="0" i="0" u="none" strike="noStrike" dirty="0" err="1">
                          <a:solidFill>
                            <a:srgbClr val="000000"/>
                          </a:solidFill>
                          <a:effectLst/>
                          <a:latin typeface="Cambria"/>
                        </a:rPr>
                        <a:t>Pozniak</a:t>
                      </a:r>
                      <a:endParaRPr lang="fr-FR" sz="1800" b="0" i="0" u="none" strike="noStrike" dirty="0">
                        <a:solidFill>
                          <a:srgbClr val="000000"/>
                        </a:solidFill>
                        <a:effectLst/>
                        <a:latin typeface="Cambria"/>
                      </a:endParaRPr>
                    </a:p>
                  </a:txBody>
                  <a:tcPr marL="6207" marR="6207" marT="62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394">
                <a:tc>
                  <a:txBody>
                    <a:bodyPr/>
                    <a:lstStyle/>
                    <a:p>
                      <a:pPr algn="l" fontAlgn="t"/>
                      <a:r>
                        <a:rPr lang="fr-FR" sz="1800" b="0" i="0" u="none" strike="noStrike" dirty="0">
                          <a:solidFill>
                            <a:srgbClr val="333333"/>
                          </a:solidFill>
                          <a:effectLst/>
                          <a:latin typeface="Cambria"/>
                        </a:rPr>
                        <a:t>Introduction au TAL </a:t>
                      </a:r>
                      <a:r>
                        <a:rPr lang="fr-FR" sz="1800" b="0" i="0" u="none" strike="noStrike" dirty="0" smtClean="0">
                          <a:solidFill>
                            <a:srgbClr val="333333"/>
                          </a:solidFill>
                          <a:effectLst/>
                          <a:latin typeface="Cambria"/>
                        </a:rPr>
                        <a:t> </a:t>
                      </a:r>
                      <a:r>
                        <a:rPr lang="fr-FR" sz="1800" b="0" i="0" u="none" strike="noStrike" dirty="0" smtClean="0">
                          <a:solidFill>
                            <a:srgbClr val="FF0000"/>
                          </a:solidFill>
                          <a:effectLst/>
                          <a:latin typeface="Cambria"/>
                        </a:rPr>
                        <a:t>L2S1</a:t>
                      </a:r>
                      <a:endParaRPr lang="fr-FR" sz="1800" b="0" i="0" u="none" strike="noStrike" dirty="0">
                        <a:solidFill>
                          <a:srgbClr val="333333"/>
                        </a:solidFill>
                        <a:effectLst/>
                        <a:latin typeface="Cambria"/>
                      </a:endParaRPr>
                    </a:p>
                  </a:txBody>
                  <a:tcPr marL="6207" marR="6207" marT="62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fr-FR" sz="1800" b="0" i="0" u="none" strike="noStrike" dirty="0">
                          <a:solidFill>
                            <a:srgbClr val="000000"/>
                          </a:solidFill>
                          <a:effectLst/>
                          <a:latin typeface="Cambria"/>
                        </a:rPr>
                        <a:t>Jeudi - 9h/12h - </a:t>
                      </a:r>
                      <a:r>
                        <a:rPr lang="fr-FR" sz="1800" b="0" i="0" u="none" strike="noStrike" dirty="0" err="1">
                          <a:solidFill>
                            <a:srgbClr val="000000"/>
                          </a:solidFill>
                          <a:effectLst/>
                          <a:latin typeface="Cambria"/>
                        </a:rPr>
                        <a:t>Beyssade</a:t>
                      </a:r>
                      <a:r>
                        <a:rPr lang="fr-FR" sz="1800" b="0" i="0" u="none" strike="noStrike" dirty="0">
                          <a:solidFill>
                            <a:srgbClr val="000000"/>
                          </a:solidFill>
                          <a:effectLst/>
                          <a:latin typeface="Cambria"/>
                        </a:rPr>
                        <a:t>/</a:t>
                      </a:r>
                      <a:r>
                        <a:rPr lang="fr-FR" sz="1800" b="0" i="0" u="none" strike="noStrike" dirty="0" err="1">
                          <a:solidFill>
                            <a:srgbClr val="000000"/>
                          </a:solidFill>
                          <a:effectLst/>
                          <a:latin typeface="Cambria"/>
                        </a:rPr>
                        <a:t>Grezka</a:t>
                      </a:r>
                      <a:endParaRPr lang="fr-FR" sz="1800" b="0" i="0" u="none" strike="noStrike" dirty="0">
                        <a:solidFill>
                          <a:srgbClr val="000000"/>
                        </a:solidFill>
                        <a:effectLst/>
                        <a:latin typeface="Cambria"/>
                      </a:endParaRPr>
                    </a:p>
                  </a:txBody>
                  <a:tcPr marL="6207" marR="6207" marT="62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394">
                <a:tc>
                  <a:txBody>
                    <a:bodyPr/>
                    <a:lstStyle/>
                    <a:p>
                      <a:pPr algn="l" fontAlgn="t"/>
                      <a:r>
                        <a:rPr lang="fr-CA" sz="1800" b="0" i="0" u="none" strike="noStrike" dirty="0" smtClean="0">
                          <a:solidFill>
                            <a:srgbClr val="333333"/>
                          </a:solidFill>
                          <a:effectLst/>
                          <a:latin typeface="Cambria"/>
                        </a:rPr>
                        <a:t>Introduction</a:t>
                      </a:r>
                      <a:r>
                        <a:rPr lang="fr-CA" sz="1800" b="0" i="0" u="none" strike="noStrike" baseline="0" dirty="0" smtClean="0">
                          <a:solidFill>
                            <a:srgbClr val="333333"/>
                          </a:solidFill>
                          <a:effectLst/>
                          <a:latin typeface="Cambria"/>
                        </a:rPr>
                        <a:t> à ;a didactique des langues </a:t>
                      </a:r>
                      <a:r>
                        <a:rPr lang="fr-FR" sz="1800" b="0" i="0" u="none" strike="noStrike" dirty="0" smtClean="0">
                          <a:solidFill>
                            <a:srgbClr val="FF0000"/>
                          </a:solidFill>
                          <a:effectLst/>
                          <a:latin typeface="Cambria"/>
                        </a:rPr>
                        <a:t>L2S1</a:t>
                      </a:r>
                      <a:endParaRPr lang="fr-FR" sz="1800" b="0" i="0" u="none" strike="noStrike" dirty="0">
                        <a:solidFill>
                          <a:srgbClr val="333333"/>
                        </a:solidFill>
                        <a:effectLst/>
                        <a:latin typeface="Cambria"/>
                      </a:endParaRPr>
                    </a:p>
                  </a:txBody>
                  <a:tcPr marL="6207" marR="6207" marT="62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fr-CA" sz="1800" b="0" i="0" u="none" strike="noStrike" dirty="0" smtClean="0">
                          <a:solidFill>
                            <a:srgbClr val="000000"/>
                          </a:solidFill>
                          <a:effectLst/>
                          <a:latin typeface="Cambria"/>
                        </a:rPr>
                        <a:t>Vendredi</a:t>
                      </a:r>
                      <a:r>
                        <a:rPr lang="fr-CA" sz="1800" b="0" i="0" u="none" strike="noStrike" baseline="0" dirty="0" smtClean="0">
                          <a:solidFill>
                            <a:srgbClr val="000000"/>
                          </a:solidFill>
                          <a:effectLst/>
                          <a:latin typeface="Cambria"/>
                        </a:rPr>
                        <a:t> </a:t>
                      </a:r>
                      <a:r>
                        <a:rPr lang="fr-FR" sz="1800" b="0" i="0" u="none" strike="noStrike" dirty="0" smtClean="0">
                          <a:solidFill>
                            <a:srgbClr val="000000"/>
                          </a:solidFill>
                          <a:effectLst/>
                          <a:latin typeface="Cambria"/>
                        </a:rPr>
                        <a:t>9h/12h - </a:t>
                      </a:r>
                      <a:r>
                        <a:rPr lang="fr-FR" sz="1800" b="0" i="0" u="none" strike="noStrike" dirty="0" err="1" smtClean="0">
                          <a:solidFill>
                            <a:srgbClr val="000000"/>
                          </a:solidFill>
                          <a:effectLst/>
                          <a:latin typeface="Cambria"/>
                        </a:rPr>
                        <a:t>Lenart</a:t>
                      </a:r>
                      <a:endParaRPr lang="fr-FR" sz="1800" b="0" i="0" u="none" strike="noStrike" dirty="0">
                        <a:solidFill>
                          <a:srgbClr val="000000"/>
                        </a:solidFill>
                        <a:effectLst/>
                        <a:latin typeface="Cambria"/>
                      </a:endParaRPr>
                    </a:p>
                  </a:txBody>
                  <a:tcPr marL="6207" marR="6207" marT="62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394">
                <a:tc>
                  <a:txBody>
                    <a:bodyPr/>
                    <a:lstStyle/>
                    <a:p>
                      <a:pPr algn="l" fontAlgn="t"/>
                      <a:r>
                        <a:rPr lang="fr-FR" sz="1800" b="0" i="0" u="none" strike="noStrike" dirty="0">
                          <a:solidFill>
                            <a:srgbClr val="333333"/>
                          </a:solidFill>
                          <a:effectLst/>
                          <a:latin typeface="Cambria"/>
                        </a:rPr>
                        <a:t>Langage et </a:t>
                      </a:r>
                      <a:r>
                        <a:rPr lang="fr-FR" sz="1800" b="0" i="0" u="none" strike="noStrike" dirty="0" smtClean="0">
                          <a:solidFill>
                            <a:srgbClr val="333333"/>
                          </a:solidFill>
                          <a:effectLst/>
                          <a:latin typeface="Cambria"/>
                        </a:rPr>
                        <a:t>cerveau </a:t>
                      </a:r>
                      <a:r>
                        <a:rPr lang="fr-FR" sz="1800" b="0" i="0" u="none" strike="noStrike" dirty="0" smtClean="0">
                          <a:solidFill>
                            <a:srgbClr val="FF0000"/>
                          </a:solidFill>
                          <a:effectLst/>
                          <a:latin typeface="Cambria"/>
                        </a:rPr>
                        <a:t>L2S1</a:t>
                      </a:r>
                      <a:endParaRPr lang="fr-FR" sz="1800" b="0" i="0" u="none" strike="noStrike" dirty="0">
                        <a:solidFill>
                          <a:srgbClr val="FF0000"/>
                        </a:solidFill>
                        <a:effectLst/>
                        <a:latin typeface="Cambria"/>
                      </a:endParaRPr>
                    </a:p>
                  </a:txBody>
                  <a:tcPr marL="6207" marR="6207" marT="62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fr-FR" sz="1800" b="0" i="0" u="none" strike="noStrike" dirty="0">
                          <a:solidFill>
                            <a:schemeClr val="tx1"/>
                          </a:solidFill>
                          <a:effectLst/>
                          <a:latin typeface="Cambria"/>
                        </a:rPr>
                        <a:t>Mercredi - 9h/12h - </a:t>
                      </a:r>
                      <a:r>
                        <a:rPr lang="fr-FR" sz="1800" b="0" i="0" u="none" strike="noStrike" dirty="0" smtClean="0">
                          <a:solidFill>
                            <a:schemeClr val="tx1"/>
                          </a:solidFill>
                          <a:effectLst/>
                          <a:latin typeface="Cambria"/>
                        </a:rPr>
                        <a:t>ATER</a:t>
                      </a:r>
                      <a:endParaRPr lang="fr-FR" sz="1800" b="0" i="0" u="none" strike="noStrike" dirty="0">
                        <a:solidFill>
                          <a:schemeClr val="tx1"/>
                        </a:solidFill>
                        <a:effectLst/>
                        <a:latin typeface="Cambria"/>
                      </a:endParaRPr>
                    </a:p>
                  </a:txBody>
                  <a:tcPr marL="6207" marR="6207" marT="62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394">
                <a:tc>
                  <a:txBody>
                    <a:bodyPr/>
                    <a:lstStyle/>
                    <a:p>
                      <a:pPr algn="l" fontAlgn="t"/>
                      <a:r>
                        <a:rPr lang="fr-FR" sz="1800" b="0" i="0" u="none" strike="noStrike" dirty="0">
                          <a:solidFill>
                            <a:srgbClr val="333333"/>
                          </a:solidFill>
                          <a:effectLst/>
                          <a:latin typeface="Cambria"/>
                        </a:rPr>
                        <a:t>Les langues du </a:t>
                      </a:r>
                      <a:r>
                        <a:rPr lang="fr-FR" sz="1800" b="0" i="0" u="none" strike="noStrike" dirty="0" smtClean="0">
                          <a:solidFill>
                            <a:srgbClr val="333333"/>
                          </a:solidFill>
                          <a:effectLst/>
                          <a:latin typeface="Cambria"/>
                        </a:rPr>
                        <a:t>monde </a:t>
                      </a:r>
                      <a:r>
                        <a:rPr lang="fr-FR" sz="1800" b="0" i="0" u="none" strike="noStrike" dirty="0" smtClean="0">
                          <a:solidFill>
                            <a:srgbClr val="FF0000"/>
                          </a:solidFill>
                          <a:effectLst/>
                          <a:latin typeface="Cambria"/>
                        </a:rPr>
                        <a:t>L2S1</a:t>
                      </a:r>
                      <a:endParaRPr lang="fr-FR" sz="1800" b="0" i="0" u="none" strike="noStrike" dirty="0">
                        <a:solidFill>
                          <a:srgbClr val="333333"/>
                        </a:solidFill>
                        <a:effectLst/>
                        <a:latin typeface="Cambria"/>
                      </a:endParaRPr>
                    </a:p>
                  </a:txBody>
                  <a:tcPr marL="6207" marR="6207" marT="62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t-BR" sz="1800" b="0" i="0" u="none" strike="noStrike" dirty="0">
                          <a:solidFill>
                            <a:srgbClr val="000000"/>
                          </a:solidFill>
                          <a:effectLst/>
                          <a:latin typeface="Cambria"/>
                        </a:rPr>
                        <a:t>Jeudi - 15h/18h - Brandao de Carvalho</a:t>
                      </a:r>
                    </a:p>
                  </a:txBody>
                  <a:tcPr marL="6207" marR="6207" marT="62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394">
                <a:tc>
                  <a:txBody>
                    <a:bodyPr/>
                    <a:lstStyle/>
                    <a:p>
                      <a:pPr algn="l" fontAlgn="t"/>
                      <a:r>
                        <a:rPr lang="fr-FR" sz="1800" b="0" i="0" u="none" strike="noStrike" dirty="0" smtClean="0">
                          <a:solidFill>
                            <a:srgbClr val="000000"/>
                          </a:solidFill>
                          <a:effectLst/>
                          <a:latin typeface="Cambria"/>
                        </a:rPr>
                        <a:t>Logique</a:t>
                      </a:r>
                      <a:r>
                        <a:rPr lang="fr-FR" sz="1800" b="0" i="0" u="none" strike="noStrike" dirty="0" smtClean="0">
                          <a:solidFill>
                            <a:srgbClr val="FF0000"/>
                          </a:solidFill>
                          <a:effectLst/>
                          <a:latin typeface="Cambria"/>
                        </a:rPr>
                        <a:t>L2S1</a:t>
                      </a:r>
                      <a:endParaRPr lang="fr-FR" sz="1800" b="0" i="0" u="none" strike="noStrike" dirty="0">
                        <a:solidFill>
                          <a:srgbClr val="000000"/>
                        </a:solidFill>
                        <a:effectLst/>
                        <a:latin typeface="Cambria"/>
                      </a:endParaRPr>
                    </a:p>
                  </a:txBody>
                  <a:tcPr marL="6207" marR="6207" marT="62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fr-FR" sz="1800" b="0" i="0" u="none" strike="noStrike" dirty="0">
                          <a:solidFill>
                            <a:srgbClr val="000000"/>
                          </a:solidFill>
                          <a:effectLst/>
                          <a:latin typeface="Cambria"/>
                        </a:rPr>
                        <a:t>Mardi - 9h/12h - </a:t>
                      </a:r>
                      <a:r>
                        <a:rPr lang="fr-FR" sz="1800" b="0" i="0" u="none" strike="noStrike" dirty="0" err="1">
                          <a:solidFill>
                            <a:srgbClr val="000000"/>
                          </a:solidFill>
                          <a:effectLst/>
                          <a:latin typeface="Cambria"/>
                        </a:rPr>
                        <a:t>Roussarie</a:t>
                      </a:r>
                      <a:r>
                        <a:rPr lang="fr-FR" sz="1800" b="0" i="0" u="none" strike="noStrike" dirty="0">
                          <a:solidFill>
                            <a:srgbClr val="000000"/>
                          </a:solidFill>
                          <a:effectLst/>
                          <a:latin typeface="Cambria"/>
                        </a:rPr>
                        <a:t> (Groupe 1)</a:t>
                      </a:r>
                    </a:p>
                  </a:txBody>
                  <a:tcPr marL="6207" marR="6207" marT="62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394">
                <a:tc>
                  <a:txBody>
                    <a:bodyPr/>
                    <a:lstStyle/>
                    <a:p>
                      <a:pPr algn="l" fontAlgn="t"/>
                      <a:r>
                        <a:rPr lang="fr-FR" sz="1800" b="0" i="0" u="none" strike="noStrike" dirty="0" smtClean="0">
                          <a:solidFill>
                            <a:srgbClr val="000000"/>
                          </a:solidFill>
                          <a:effectLst/>
                          <a:latin typeface="Cambria"/>
                        </a:rPr>
                        <a:t>Logique </a:t>
                      </a:r>
                      <a:r>
                        <a:rPr lang="fr-FR" sz="1800" b="0" i="0" u="none" strike="noStrike" dirty="0" smtClean="0">
                          <a:solidFill>
                            <a:srgbClr val="FF0000"/>
                          </a:solidFill>
                          <a:effectLst/>
                          <a:latin typeface="Cambria"/>
                        </a:rPr>
                        <a:t>L2S1</a:t>
                      </a:r>
                      <a:endParaRPr lang="fr-FR" sz="1800" b="0" i="0" u="none" strike="noStrike" dirty="0">
                        <a:solidFill>
                          <a:srgbClr val="000000"/>
                        </a:solidFill>
                        <a:effectLst/>
                        <a:latin typeface="Cambria"/>
                      </a:endParaRPr>
                    </a:p>
                  </a:txBody>
                  <a:tcPr marL="6207" marR="6207" marT="62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t-BR" sz="1800" b="0" i="0" u="none" strike="noStrike" dirty="0">
                          <a:solidFill>
                            <a:srgbClr val="000000"/>
                          </a:solidFill>
                          <a:effectLst/>
                          <a:latin typeface="Cambria"/>
                        </a:rPr>
                        <a:t>Mercredi - 12h/15h - Beyssade (Groupe 2)</a:t>
                      </a:r>
                    </a:p>
                  </a:txBody>
                  <a:tcPr marL="6207" marR="6207" marT="62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394">
                <a:tc>
                  <a:txBody>
                    <a:bodyPr/>
                    <a:lstStyle/>
                    <a:p>
                      <a:pPr algn="l" fontAlgn="t"/>
                      <a:r>
                        <a:rPr lang="fr-FR" sz="1800" b="0" i="0" u="none" strike="noStrike" dirty="0">
                          <a:solidFill>
                            <a:srgbClr val="333333"/>
                          </a:solidFill>
                          <a:effectLst/>
                          <a:latin typeface="Cambria"/>
                        </a:rPr>
                        <a:t>Métrique </a:t>
                      </a:r>
                      <a:r>
                        <a:rPr lang="fr-FR" sz="1800" b="0" i="0" u="none" strike="noStrike" dirty="0" smtClean="0">
                          <a:solidFill>
                            <a:srgbClr val="333333"/>
                          </a:solidFill>
                          <a:effectLst/>
                          <a:latin typeface="Cambria"/>
                        </a:rPr>
                        <a:t>française</a:t>
                      </a:r>
                      <a:r>
                        <a:rPr lang="fr-FR" sz="1800" b="0" i="0" u="none" strike="noStrike" dirty="0" smtClean="0">
                          <a:solidFill>
                            <a:srgbClr val="FF0000"/>
                          </a:solidFill>
                          <a:effectLst/>
                          <a:latin typeface="Cambria"/>
                        </a:rPr>
                        <a:t> </a:t>
                      </a:r>
                      <a:r>
                        <a:rPr lang="fr-FR" sz="1800" b="0" i="0" u="none" strike="noStrike" dirty="0" smtClean="0">
                          <a:solidFill>
                            <a:srgbClr val="FF0000"/>
                          </a:solidFill>
                          <a:effectLst/>
                          <a:latin typeface="Cambria"/>
                        </a:rPr>
                        <a:t>L2S1</a:t>
                      </a:r>
                      <a:endParaRPr lang="fr-FR" sz="1800" b="0" i="0" u="none" strike="noStrike" dirty="0">
                        <a:solidFill>
                          <a:srgbClr val="FF0000"/>
                        </a:solidFill>
                        <a:effectLst/>
                        <a:latin typeface="Cambria"/>
                      </a:endParaRPr>
                    </a:p>
                  </a:txBody>
                  <a:tcPr marL="6207" marR="6207" marT="62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fr-FR" sz="1800" b="0" i="0" u="none" strike="noStrike" dirty="0">
                          <a:solidFill>
                            <a:srgbClr val="000000"/>
                          </a:solidFill>
                          <a:effectLst/>
                          <a:latin typeface="Cambria"/>
                        </a:rPr>
                        <a:t>Lundi - 9h/12h - </a:t>
                      </a:r>
                      <a:r>
                        <a:rPr lang="fr-FR" sz="1800" b="0" i="0" u="none" strike="noStrike" dirty="0" err="1">
                          <a:solidFill>
                            <a:srgbClr val="000000"/>
                          </a:solidFill>
                          <a:effectLst/>
                          <a:latin typeface="Cambria"/>
                        </a:rPr>
                        <a:t>Aroui</a:t>
                      </a:r>
                      <a:endParaRPr lang="fr-FR" sz="1800" b="0" i="0" u="none" strike="noStrike" dirty="0">
                        <a:solidFill>
                          <a:srgbClr val="000000"/>
                        </a:solidFill>
                        <a:effectLst/>
                        <a:latin typeface="Cambria"/>
                      </a:endParaRPr>
                    </a:p>
                  </a:txBody>
                  <a:tcPr marL="6207" marR="6207" marT="62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394">
                <a:tc>
                  <a:txBody>
                    <a:bodyPr/>
                    <a:lstStyle/>
                    <a:p>
                      <a:pPr algn="l" fontAlgn="t"/>
                      <a:r>
                        <a:rPr lang="fr-FR" sz="1800" b="0" i="0" u="none" strike="noStrike" dirty="0" smtClean="0">
                          <a:solidFill>
                            <a:srgbClr val="333333"/>
                          </a:solidFill>
                          <a:effectLst/>
                          <a:latin typeface="Cambria"/>
                        </a:rPr>
                        <a:t>Psycholinguistique </a:t>
                      </a:r>
                      <a:r>
                        <a:rPr lang="fr-FR" sz="1800" b="0" i="0" u="none" strike="noStrike" dirty="0" smtClean="0">
                          <a:solidFill>
                            <a:srgbClr val="FF0000"/>
                          </a:solidFill>
                          <a:effectLst/>
                          <a:latin typeface="Cambria"/>
                        </a:rPr>
                        <a:t>L2S1</a:t>
                      </a:r>
                      <a:endParaRPr lang="fr-FR" sz="1800" b="0" i="0" u="none" strike="noStrike" dirty="0">
                        <a:solidFill>
                          <a:srgbClr val="333333"/>
                        </a:solidFill>
                        <a:effectLst/>
                        <a:latin typeface="Cambria"/>
                      </a:endParaRPr>
                    </a:p>
                  </a:txBody>
                  <a:tcPr marL="6207" marR="6207" marT="62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fr-FR" sz="1800" b="0" i="0" u="none" strike="noStrike" dirty="0">
                          <a:solidFill>
                            <a:srgbClr val="000000"/>
                          </a:solidFill>
                          <a:effectLst/>
                          <a:latin typeface="Cambria"/>
                        </a:rPr>
                        <a:t>Mercredi - 15h/18h - Colonna</a:t>
                      </a:r>
                    </a:p>
                  </a:txBody>
                  <a:tcPr marL="6207" marR="6207" marT="62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394">
                <a:tc>
                  <a:txBody>
                    <a:bodyPr/>
                    <a:lstStyle/>
                    <a:p>
                      <a:pPr algn="l" fontAlgn="t"/>
                      <a:r>
                        <a:rPr lang="fr-FR" sz="1800" b="0" i="0" u="none" strike="noStrike" dirty="0" smtClean="0">
                          <a:solidFill>
                            <a:srgbClr val="000000"/>
                          </a:solidFill>
                          <a:effectLst/>
                          <a:latin typeface="Cambria"/>
                        </a:rPr>
                        <a:t>Sociolinguistique</a:t>
                      </a:r>
                      <a:r>
                        <a:rPr lang="fr-FR" sz="1800" b="0" i="0" u="none" strike="noStrike" dirty="0" smtClean="0">
                          <a:solidFill>
                            <a:srgbClr val="0432FF"/>
                          </a:solidFill>
                          <a:effectLst/>
                          <a:latin typeface="Cambria"/>
                        </a:rPr>
                        <a:t> </a:t>
                      </a:r>
                      <a:r>
                        <a:rPr lang="fr-FR" sz="1800" b="0" i="0" u="none" strike="noStrike" dirty="0" smtClean="0">
                          <a:solidFill>
                            <a:srgbClr val="0432FF"/>
                          </a:solidFill>
                          <a:effectLst/>
                          <a:latin typeface="Cambria"/>
                        </a:rPr>
                        <a:t>L3S1</a:t>
                      </a:r>
                      <a:endParaRPr lang="fr-FR" sz="1800" b="0" i="0" u="none" strike="noStrike" dirty="0">
                        <a:solidFill>
                          <a:srgbClr val="0432FF"/>
                        </a:solidFill>
                        <a:effectLst/>
                        <a:latin typeface="Cambria"/>
                      </a:endParaRPr>
                    </a:p>
                  </a:txBody>
                  <a:tcPr marL="6207" marR="6207" marT="62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fr-FR" sz="1800" b="0" i="0" u="none" strike="noStrike" dirty="0">
                          <a:solidFill>
                            <a:srgbClr val="000000"/>
                          </a:solidFill>
                          <a:effectLst/>
                          <a:latin typeface="Cambria"/>
                        </a:rPr>
                        <a:t>Mardi - 9h/12h - Faust</a:t>
                      </a:r>
                    </a:p>
                  </a:txBody>
                  <a:tcPr marL="6207" marR="6207" marT="62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394">
                <a:tc>
                  <a:txBody>
                    <a:bodyPr/>
                    <a:lstStyle/>
                    <a:p>
                      <a:pPr algn="l" fontAlgn="t"/>
                      <a:r>
                        <a:rPr lang="fr-FR" sz="1800" b="0" i="0" u="none" strike="noStrike" dirty="0">
                          <a:solidFill>
                            <a:srgbClr val="333333"/>
                          </a:solidFill>
                          <a:effectLst/>
                          <a:latin typeface="Cambria"/>
                        </a:rPr>
                        <a:t>Sociolinguistique des sourds et de la </a:t>
                      </a:r>
                      <a:r>
                        <a:rPr lang="fr-FR" sz="1800" b="0" i="0" u="none" strike="noStrike" dirty="0" smtClean="0">
                          <a:solidFill>
                            <a:srgbClr val="333333"/>
                          </a:solidFill>
                          <a:effectLst/>
                          <a:latin typeface="Cambria"/>
                        </a:rPr>
                        <a:t>LSF </a:t>
                      </a:r>
                      <a:r>
                        <a:rPr lang="fr-FR" sz="1800" b="0" i="0" u="none" strike="noStrike" dirty="0" smtClean="0">
                          <a:solidFill>
                            <a:srgbClr val="FF0000"/>
                          </a:solidFill>
                          <a:effectLst/>
                          <a:latin typeface="Cambria"/>
                        </a:rPr>
                        <a:t>L2S1</a:t>
                      </a:r>
                      <a:endParaRPr lang="fr-FR" sz="1800" b="0" i="0" u="none" strike="noStrike" dirty="0">
                        <a:solidFill>
                          <a:srgbClr val="333333"/>
                        </a:solidFill>
                        <a:effectLst/>
                        <a:latin typeface="Cambria"/>
                      </a:endParaRPr>
                    </a:p>
                  </a:txBody>
                  <a:tcPr marL="6207" marR="6207" marT="62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fr-FR" sz="1800" b="0" i="0" u="none" strike="noStrike" dirty="0">
                          <a:solidFill>
                            <a:srgbClr val="000000"/>
                          </a:solidFill>
                          <a:effectLst/>
                          <a:latin typeface="Cambria"/>
                        </a:rPr>
                        <a:t>Jeudi - 9h/12h - Fusellier</a:t>
                      </a:r>
                    </a:p>
                  </a:txBody>
                  <a:tcPr marL="6207" marR="6207" marT="62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 name="ZoneTexte 4"/>
          <p:cNvSpPr txBox="1"/>
          <p:nvPr/>
        </p:nvSpPr>
        <p:spPr>
          <a:xfrm>
            <a:off x="278996" y="164518"/>
            <a:ext cx="8447314" cy="954107"/>
          </a:xfrm>
          <a:prstGeom prst="rect">
            <a:avLst/>
          </a:prstGeom>
          <a:noFill/>
        </p:spPr>
        <p:txBody>
          <a:bodyPr wrap="square" rtlCol="0">
            <a:spAutoFit/>
          </a:bodyPr>
          <a:lstStyle/>
          <a:p>
            <a:r>
              <a:rPr lang="fr-CA" sz="2800" dirty="0" smtClean="0"/>
              <a:t>Liste des EC libres 1</a:t>
            </a:r>
            <a:r>
              <a:rPr lang="fr-CA" sz="2800" baseline="30000" dirty="0" smtClean="0"/>
              <a:t>er</a:t>
            </a:r>
            <a:r>
              <a:rPr lang="fr-CA" sz="2800" dirty="0" smtClean="0"/>
              <a:t> semestre –</a:t>
            </a:r>
          </a:p>
          <a:p>
            <a:r>
              <a:rPr lang="fr-CA" sz="2800" dirty="0" smtClean="0"/>
              <a:t>vérifiez si le cours que vous voulez prendre y figure</a:t>
            </a:r>
            <a:endParaRPr lang="fr-FR" sz="2800" dirty="0"/>
          </a:p>
        </p:txBody>
      </p:sp>
    </p:spTree>
    <p:extLst>
      <p:ext uri="{BB962C8B-B14F-4D97-AF65-F5344CB8AC3E}">
        <p14:creationId xmlns:p14="http://schemas.microsoft.com/office/powerpoint/2010/main" val="14877160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chemeClr val="tx2"/>
                </a:solidFill>
              </a:rPr>
              <a:t>Problèmes de changement de maquette</a:t>
            </a:r>
            <a:endParaRPr lang="fr-FR" dirty="0">
              <a:solidFill>
                <a:schemeClr val="tx2"/>
              </a:solidFill>
            </a:endParaRPr>
          </a:p>
        </p:txBody>
      </p:sp>
      <p:sp>
        <p:nvSpPr>
          <p:cNvPr id="3" name="Espace réservé du contenu 2"/>
          <p:cNvSpPr>
            <a:spLocks noGrp="1"/>
          </p:cNvSpPr>
          <p:nvPr>
            <p:ph idx="1"/>
          </p:nvPr>
        </p:nvSpPr>
        <p:spPr/>
        <p:txBody>
          <a:bodyPr>
            <a:normAutofit fontScale="77500" lnSpcReduction="20000"/>
          </a:bodyPr>
          <a:lstStyle/>
          <a:p>
            <a:pPr algn="just"/>
            <a:r>
              <a:rPr lang="fr-FR" sz="3600" dirty="0" smtClean="0"/>
              <a:t>Pour les redoublants, les listes de réversions se trouvent </a:t>
            </a:r>
            <a:r>
              <a:rPr lang="fr-FR" sz="3600" dirty="0" smtClean="0">
                <a:hlinkClick r:id="rId2"/>
              </a:rPr>
              <a:t>ici</a:t>
            </a:r>
            <a:endParaRPr lang="fr-FR" sz="3600" dirty="0" smtClean="0"/>
          </a:p>
          <a:p>
            <a:pPr algn="just"/>
            <a:endParaRPr lang="fr-CA" sz="3600" b="1" dirty="0">
              <a:solidFill>
                <a:srgbClr val="1F497D"/>
              </a:solidFill>
            </a:endParaRPr>
          </a:p>
          <a:p>
            <a:r>
              <a:rPr lang="fr-FR" sz="3600" dirty="0" smtClean="0"/>
              <a:t>L3: Les étudiants ayant déjà validé « sociolinguistique » en L2 doivent prendre un autre cours à sa place (qui n’est pas de leur </a:t>
            </a:r>
            <a:r>
              <a:rPr lang="fr-FR" sz="3600" dirty="0" err="1" smtClean="0"/>
              <a:t>spéc</a:t>
            </a:r>
            <a:r>
              <a:rPr lang="fr-FR" sz="3600" dirty="0" smtClean="0"/>
              <a:t>/mineure).</a:t>
            </a:r>
            <a:endParaRPr lang="fr-FR" sz="3600" dirty="0"/>
          </a:p>
          <a:p>
            <a:pPr marL="0" indent="0">
              <a:buNone/>
            </a:pPr>
            <a:r>
              <a:rPr lang="fr-FR" sz="2600" dirty="0"/>
              <a:t>DS15EM04  Méthodologie expérimentale</a:t>
            </a:r>
          </a:p>
          <a:p>
            <a:pPr marL="0" indent="0">
              <a:buNone/>
            </a:pPr>
            <a:r>
              <a:rPr lang="fr-FR" sz="2600" dirty="0"/>
              <a:t>DS15EM03  Acquisition Langue seconde</a:t>
            </a:r>
          </a:p>
          <a:p>
            <a:pPr marL="0" indent="0">
              <a:buNone/>
            </a:pPr>
            <a:r>
              <a:rPr lang="fr-FR" sz="2600" dirty="0"/>
              <a:t>DS15XM01  1 au choix : cours commun Master / cours de la mineure AL</a:t>
            </a:r>
          </a:p>
          <a:p>
            <a:pPr marL="0" indent="0">
              <a:buNone/>
            </a:pPr>
            <a:r>
              <a:rPr lang="fr-FR" sz="2600" dirty="0" smtClean="0"/>
              <a:t>DS15EN05</a:t>
            </a:r>
            <a:r>
              <a:rPr lang="fr-FR" sz="2600" dirty="0"/>
              <a:t>  Analyse contrastive français/LSF, </a:t>
            </a:r>
          </a:p>
          <a:p>
            <a:pPr marL="0" indent="0">
              <a:buNone/>
            </a:pPr>
            <a:r>
              <a:rPr lang="fr-FR" sz="2600" dirty="0"/>
              <a:t>DS15EN01 Syntaxe avancée </a:t>
            </a:r>
          </a:p>
          <a:p>
            <a:pPr marL="0" indent="0">
              <a:buNone/>
            </a:pPr>
            <a:r>
              <a:rPr lang="fr-FR" sz="2600" dirty="0"/>
              <a:t>DS15EN02 Sémantique avancée</a:t>
            </a:r>
          </a:p>
          <a:p>
            <a:pPr marL="0" indent="0">
              <a:buNone/>
            </a:pPr>
            <a:endParaRPr lang="fr-FR" sz="3600" b="1" dirty="0">
              <a:solidFill>
                <a:srgbClr val="1F497D"/>
              </a:solidFill>
            </a:endParaRPr>
          </a:p>
        </p:txBody>
      </p:sp>
    </p:spTree>
    <p:extLst>
      <p:ext uri="{BB962C8B-B14F-4D97-AF65-F5344CB8AC3E}">
        <p14:creationId xmlns:p14="http://schemas.microsoft.com/office/powerpoint/2010/main" val="34044129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tx2"/>
                </a:solidFill>
              </a:rPr>
              <a:t>Stages</a:t>
            </a:r>
            <a:endParaRPr lang="fr-FR" dirty="0">
              <a:solidFill>
                <a:schemeClr val="tx2"/>
              </a:solidFill>
            </a:endParaRPr>
          </a:p>
        </p:txBody>
      </p:sp>
      <p:sp>
        <p:nvSpPr>
          <p:cNvPr id="3" name="Espace réservé du contenu 2"/>
          <p:cNvSpPr>
            <a:spLocks noGrp="1"/>
          </p:cNvSpPr>
          <p:nvPr>
            <p:ph idx="1"/>
          </p:nvPr>
        </p:nvSpPr>
        <p:spPr/>
        <p:txBody>
          <a:bodyPr>
            <a:normAutofit/>
          </a:bodyPr>
          <a:lstStyle/>
          <a:p>
            <a:pPr algn="just"/>
            <a:r>
              <a:rPr lang="fr-FR" sz="3600" dirty="0" smtClean="0"/>
              <a:t>Outre </a:t>
            </a:r>
            <a:r>
              <a:rPr lang="fr-FR" sz="3600" b="1" dirty="0" smtClean="0"/>
              <a:t>le responsable des stages</a:t>
            </a:r>
            <a:r>
              <a:rPr lang="fr-FR" sz="3600" dirty="0" smtClean="0"/>
              <a:t>, qui intervient au niveau des formations et des disciplines, la loi prévoit la désignation d’un </a:t>
            </a:r>
            <a:r>
              <a:rPr lang="fr-FR" sz="3600" b="1" dirty="0" smtClean="0"/>
              <a:t>enseignant référent </a:t>
            </a:r>
            <a:r>
              <a:rPr lang="fr-FR" sz="3600" dirty="0" smtClean="0"/>
              <a:t>(issu de l’université), et d’un </a:t>
            </a:r>
            <a:r>
              <a:rPr lang="fr-FR" sz="3600" b="1" dirty="0" smtClean="0"/>
              <a:t>tuteur de stage </a:t>
            </a:r>
            <a:r>
              <a:rPr lang="fr-FR" sz="3600" dirty="0" smtClean="0"/>
              <a:t>(issu de l’entreprise ou de la structure d’accueil), </a:t>
            </a:r>
            <a:r>
              <a:rPr lang="fr-FR" sz="3600" b="1" dirty="0" smtClean="0">
                <a:solidFill>
                  <a:srgbClr val="1F497D"/>
                </a:solidFill>
              </a:rPr>
              <a:t>tous deux signataires de la convention.</a:t>
            </a:r>
            <a:endParaRPr lang="fr-FR" sz="3600" b="1" dirty="0">
              <a:solidFill>
                <a:srgbClr val="1F497D"/>
              </a:solidFill>
            </a:endParaRPr>
          </a:p>
        </p:txBody>
      </p:sp>
    </p:spTree>
    <p:extLst>
      <p:ext uri="{BB962C8B-B14F-4D97-AF65-F5344CB8AC3E}">
        <p14:creationId xmlns:p14="http://schemas.microsoft.com/office/powerpoint/2010/main" val="3785217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tx2"/>
                </a:solidFill>
              </a:rPr>
              <a:t>Stages</a:t>
            </a:r>
            <a:endParaRPr lang="fr-FR" dirty="0">
              <a:solidFill>
                <a:schemeClr val="tx2"/>
              </a:solidFill>
            </a:endParaRPr>
          </a:p>
        </p:txBody>
      </p:sp>
      <p:sp>
        <p:nvSpPr>
          <p:cNvPr id="3" name="Espace réservé du contenu 2"/>
          <p:cNvSpPr>
            <a:spLocks noGrp="1"/>
          </p:cNvSpPr>
          <p:nvPr>
            <p:ph idx="1"/>
          </p:nvPr>
        </p:nvSpPr>
        <p:spPr/>
        <p:txBody>
          <a:bodyPr>
            <a:normAutofit/>
          </a:bodyPr>
          <a:lstStyle/>
          <a:p>
            <a:pPr algn="just"/>
            <a:r>
              <a:rPr lang="fr-FR" sz="3600" dirty="0" smtClean="0"/>
              <a:t>Le tuteur de l’entreprise et l’enseignant référent doivent effectuer des </a:t>
            </a:r>
            <a:r>
              <a:rPr lang="fr-FR" sz="3600" b="1" dirty="0" smtClean="0"/>
              <a:t>points d’étapes</a:t>
            </a:r>
            <a:r>
              <a:rPr lang="fr-FR" sz="3600" dirty="0" smtClean="0"/>
              <a:t> afin de veiller au bon déroulement du stage et s’assurer que les dispositions de la convention de stage sont bien mises en œuvre (activités confiées au stagiaire, durée de travail</a:t>
            </a:r>
            <a:r>
              <a:rPr lang="mr-IN" sz="3600" dirty="0" smtClean="0"/>
              <a:t>…</a:t>
            </a:r>
            <a:r>
              <a:rPr lang="fr-FR" sz="3600" dirty="0" smtClean="0"/>
              <a:t>)</a:t>
            </a:r>
            <a:endParaRPr lang="fr-FR" sz="3600" dirty="0"/>
          </a:p>
        </p:txBody>
      </p:sp>
    </p:spTree>
    <p:extLst>
      <p:ext uri="{BB962C8B-B14F-4D97-AF65-F5344CB8AC3E}">
        <p14:creationId xmlns:p14="http://schemas.microsoft.com/office/powerpoint/2010/main" val="3820890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09538"/>
            <a:ext cx="8229600" cy="830262"/>
          </a:xfrm>
        </p:spPr>
        <p:txBody>
          <a:bodyPr/>
          <a:lstStyle/>
          <a:p>
            <a:r>
              <a:rPr lang="fr-FR" b="1" dirty="0" smtClean="0">
                <a:solidFill>
                  <a:srgbClr val="0000FF"/>
                </a:solidFill>
              </a:rPr>
              <a:t>UFR SDL : 3 départements</a:t>
            </a:r>
            <a:endParaRPr lang="fr-FR" b="1" dirty="0">
              <a:solidFill>
                <a:srgbClr val="0000FF"/>
              </a:solidFill>
            </a:endParaRPr>
          </a:p>
        </p:txBody>
      </p:sp>
      <p:sp>
        <p:nvSpPr>
          <p:cNvPr id="3" name="Espace réservé du contenu 2"/>
          <p:cNvSpPr>
            <a:spLocks noGrp="1"/>
          </p:cNvSpPr>
          <p:nvPr>
            <p:ph idx="1"/>
          </p:nvPr>
        </p:nvSpPr>
        <p:spPr>
          <a:xfrm>
            <a:off x="457200" y="939800"/>
            <a:ext cx="8229600" cy="5829300"/>
          </a:xfrm>
        </p:spPr>
        <p:txBody>
          <a:bodyPr>
            <a:normAutofit lnSpcReduction="10000"/>
          </a:bodyPr>
          <a:lstStyle/>
          <a:p>
            <a:pPr marL="0" indent="0">
              <a:buNone/>
            </a:pPr>
            <a:r>
              <a:rPr lang="fr-FR" b="1" dirty="0" smtClean="0"/>
              <a:t> </a:t>
            </a:r>
            <a:endParaRPr lang="fr-FR" dirty="0" smtClean="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smtClean="0"/>
          </a:p>
          <a:p>
            <a:pPr marL="0" indent="0">
              <a:buNone/>
            </a:pPr>
            <a:r>
              <a:rPr lang="fr-FR" sz="2000" dirty="0" smtClean="0"/>
              <a:t>     </a:t>
            </a:r>
            <a:r>
              <a:rPr lang="fr-FR" sz="2000" b="1" dirty="0" smtClean="0"/>
              <a:t>   </a:t>
            </a:r>
          </a:p>
          <a:p>
            <a:pPr marL="0" indent="0">
              <a:buNone/>
            </a:pPr>
            <a:endParaRPr lang="fr-FR" sz="2000" b="1" dirty="0" smtClean="0"/>
          </a:p>
          <a:p>
            <a:pPr marL="0" indent="0" algn="ctr">
              <a:buNone/>
            </a:pPr>
            <a:endParaRPr lang="fr-FR" sz="2400" b="1" dirty="0" smtClean="0"/>
          </a:p>
          <a:p>
            <a:pPr marL="0" indent="0" algn="ctr">
              <a:buNone/>
            </a:pPr>
            <a:endParaRPr lang="fr-FR" sz="2400" b="1" dirty="0"/>
          </a:p>
          <a:p>
            <a:pPr marL="0" indent="0" algn="ctr">
              <a:buNone/>
            </a:pPr>
            <a:endParaRPr lang="fr-FR" sz="2400" b="1" dirty="0" smtClean="0"/>
          </a:p>
          <a:p>
            <a:pPr marL="0" indent="0" algn="ctr">
              <a:buNone/>
            </a:pPr>
            <a:endParaRPr lang="fr-FR" sz="2400" b="1" dirty="0" smtClean="0"/>
          </a:p>
          <a:p>
            <a:pPr marL="0" indent="0" algn="ctr">
              <a:buNone/>
            </a:pPr>
            <a:r>
              <a:rPr lang="fr-FR" sz="2400" b="1" dirty="0" smtClean="0"/>
              <a:t>± 400 étudiants</a:t>
            </a:r>
          </a:p>
          <a:p>
            <a:pPr marL="0" indent="0" algn="ctr">
              <a:buNone/>
            </a:pPr>
            <a:r>
              <a:rPr lang="fr-FR" sz="2400" b="1" dirty="0" smtClean="0"/>
              <a:t>Une cinquantaine d’enseignants (titulaires ou chargés de cours</a:t>
            </a:r>
            <a:r>
              <a:rPr lang="fr-FR" sz="2400" b="1" dirty="0"/>
              <a:t>)</a:t>
            </a:r>
            <a:endParaRPr lang="fr-FR" sz="2000" b="1" dirty="0" smtClean="0"/>
          </a:p>
          <a:p>
            <a:pPr marL="0" indent="0">
              <a:buNone/>
            </a:pPr>
            <a:endParaRPr lang="fr-FR" sz="2000" b="1" dirty="0"/>
          </a:p>
        </p:txBody>
      </p:sp>
      <p:sp>
        <p:nvSpPr>
          <p:cNvPr id="4" name="Rectangle 3"/>
          <p:cNvSpPr>
            <a:spLocks noChangeAspect="1"/>
          </p:cNvSpPr>
          <p:nvPr/>
        </p:nvSpPr>
        <p:spPr>
          <a:xfrm>
            <a:off x="708023" y="2701099"/>
            <a:ext cx="2317752" cy="245603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2400" b="1" dirty="0" smtClean="0"/>
              <a:t>Département </a:t>
            </a:r>
          </a:p>
          <a:p>
            <a:pPr algn="ctr"/>
            <a:r>
              <a:rPr lang="fr-FR" sz="2400" b="1" i="1" dirty="0" smtClean="0"/>
              <a:t>Linguistique  Générale</a:t>
            </a:r>
          </a:p>
          <a:p>
            <a:pPr algn="ctr"/>
            <a:endParaRPr lang="fr-FR" sz="2400" b="1" i="1" dirty="0" smtClean="0"/>
          </a:p>
          <a:p>
            <a:pPr algn="ctr"/>
            <a:r>
              <a:rPr lang="fr-FR" b="1" dirty="0" smtClean="0"/>
              <a:t>(</a:t>
            </a:r>
            <a:r>
              <a:rPr lang="fr-FR" b="1" dirty="0" err="1" smtClean="0"/>
              <a:t>resp</a:t>
            </a:r>
            <a:r>
              <a:rPr lang="fr-FR" b="1" dirty="0" smtClean="0"/>
              <a:t>. Claire </a:t>
            </a:r>
            <a:r>
              <a:rPr lang="fr-FR" b="1" dirty="0" err="1" smtClean="0"/>
              <a:t>Beyssade</a:t>
            </a:r>
            <a:r>
              <a:rPr lang="fr-FR" b="1" dirty="0"/>
              <a:t>)</a:t>
            </a:r>
          </a:p>
        </p:txBody>
      </p:sp>
      <p:sp>
        <p:nvSpPr>
          <p:cNvPr id="5" name="Rectangle 4"/>
          <p:cNvSpPr/>
          <p:nvPr/>
        </p:nvSpPr>
        <p:spPr>
          <a:xfrm>
            <a:off x="3460750" y="1126299"/>
            <a:ext cx="2317750" cy="245603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2400" b="1" dirty="0" smtClean="0"/>
              <a:t>Département </a:t>
            </a:r>
            <a:r>
              <a:rPr lang="fr-FR" sz="2400" b="1" i="1" dirty="0" smtClean="0"/>
              <a:t>Didactique et Acquisition des Langues</a:t>
            </a:r>
          </a:p>
          <a:p>
            <a:pPr algn="ctr"/>
            <a:endParaRPr lang="fr-FR" sz="2400" b="1" i="1" dirty="0" smtClean="0"/>
          </a:p>
          <a:p>
            <a:pPr algn="ctr"/>
            <a:r>
              <a:rPr lang="fr-FR" b="1" dirty="0" smtClean="0">
                <a:solidFill>
                  <a:srgbClr val="FFFFFF"/>
                </a:solidFill>
              </a:rPr>
              <a:t>(</a:t>
            </a:r>
            <a:r>
              <a:rPr lang="fr-FR" b="1" dirty="0" err="1" smtClean="0">
                <a:solidFill>
                  <a:srgbClr val="FFFFFF"/>
                </a:solidFill>
              </a:rPr>
              <a:t>resp</a:t>
            </a:r>
            <a:r>
              <a:rPr lang="fr-FR" b="1" dirty="0">
                <a:solidFill>
                  <a:srgbClr val="FFFFFF"/>
                </a:solidFill>
              </a:rPr>
              <a:t>.</a:t>
            </a:r>
            <a:r>
              <a:rPr lang="fr-FR" b="1" dirty="0" smtClean="0">
                <a:solidFill>
                  <a:srgbClr val="FFFFFF"/>
                </a:solidFill>
              </a:rPr>
              <a:t> </a:t>
            </a:r>
            <a:r>
              <a:rPr lang="fr-FR" b="1" dirty="0" err="1" smtClean="0">
                <a:solidFill>
                  <a:srgbClr val="FFFFFF"/>
                </a:solidFill>
              </a:rPr>
              <a:t>Saveria</a:t>
            </a:r>
            <a:r>
              <a:rPr lang="fr-FR" b="1" dirty="0" smtClean="0">
                <a:solidFill>
                  <a:srgbClr val="FFFFFF"/>
                </a:solidFill>
              </a:rPr>
              <a:t> Colonna)</a:t>
            </a:r>
            <a:endParaRPr lang="fr-FR" b="1" dirty="0">
              <a:solidFill>
                <a:srgbClr val="FFFFFF"/>
              </a:solidFill>
            </a:endParaRPr>
          </a:p>
        </p:txBody>
      </p:sp>
      <p:sp>
        <p:nvSpPr>
          <p:cNvPr id="6" name="Rectangle 5"/>
          <p:cNvSpPr/>
          <p:nvPr/>
        </p:nvSpPr>
        <p:spPr>
          <a:xfrm>
            <a:off x="6191249" y="2637599"/>
            <a:ext cx="2371738" cy="245603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2400" b="1" dirty="0" smtClean="0"/>
              <a:t>Département </a:t>
            </a:r>
            <a:r>
              <a:rPr lang="fr-FR" sz="2400" b="1" i="1" dirty="0" smtClean="0"/>
              <a:t>Linguistique des Langues des Signes</a:t>
            </a:r>
          </a:p>
          <a:p>
            <a:pPr algn="ctr"/>
            <a:endParaRPr lang="fr-FR" sz="2400" b="1" i="1" dirty="0" smtClean="0"/>
          </a:p>
          <a:p>
            <a:pPr algn="ctr"/>
            <a:r>
              <a:rPr lang="fr-FR" b="1" dirty="0" smtClean="0"/>
              <a:t>(</a:t>
            </a:r>
            <a:r>
              <a:rPr lang="fr-FR" b="1" dirty="0" err="1" smtClean="0"/>
              <a:t>resp</a:t>
            </a:r>
            <a:r>
              <a:rPr lang="fr-FR" b="1" dirty="0" smtClean="0"/>
              <a:t>. </a:t>
            </a:r>
            <a:r>
              <a:rPr lang="fr-FR" b="1" dirty="0" err="1" smtClean="0"/>
              <a:t>M-Anne</a:t>
            </a:r>
            <a:r>
              <a:rPr lang="fr-FR" b="1" dirty="0" smtClean="0"/>
              <a:t> Sallandre)</a:t>
            </a:r>
            <a:endParaRPr lang="fr-FR" b="1" dirty="0"/>
          </a:p>
        </p:txBody>
      </p:sp>
    </p:spTree>
    <p:extLst>
      <p:ext uri="{BB962C8B-B14F-4D97-AF65-F5344CB8AC3E}">
        <p14:creationId xmlns:p14="http://schemas.microsoft.com/office/powerpoint/2010/main" val="1181023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461588"/>
          </a:xfrm>
        </p:spPr>
        <p:txBody>
          <a:bodyPr/>
          <a:lstStyle/>
          <a:p>
            <a:r>
              <a:rPr lang="fr-FR" b="1" dirty="0">
                <a:solidFill>
                  <a:srgbClr val="660066"/>
                </a:solidFill>
              </a:rPr>
              <a:t>Inscription dans les divers groupes à faire </a:t>
            </a:r>
            <a:r>
              <a:rPr lang="fr-FR" b="1" dirty="0" smtClean="0">
                <a:solidFill>
                  <a:srgbClr val="660066"/>
                </a:solidFill>
              </a:rPr>
              <a:t>immédiatement.</a:t>
            </a:r>
            <a:br>
              <a:rPr lang="fr-FR" b="1" dirty="0" smtClean="0">
                <a:solidFill>
                  <a:srgbClr val="660066"/>
                </a:solidFill>
              </a:rPr>
            </a:br>
            <a:r>
              <a:rPr lang="fr-FR" b="1" smtClean="0">
                <a:solidFill>
                  <a:srgbClr val="000000"/>
                </a:solidFill>
              </a:rPr>
              <a:t> </a:t>
            </a:r>
            <a:endParaRPr lang="fr-FR" sz="3600" dirty="0">
              <a:solidFill>
                <a:srgbClr val="000000"/>
              </a:solidFill>
            </a:endParaRPr>
          </a:p>
        </p:txBody>
      </p:sp>
    </p:spTree>
    <p:extLst>
      <p:ext uri="{BB962C8B-B14F-4D97-AF65-F5344CB8AC3E}">
        <p14:creationId xmlns:p14="http://schemas.microsoft.com/office/powerpoint/2010/main" val="69267569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461588"/>
          </a:xfrm>
        </p:spPr>
        <p:txBody>
          <a:bodyPr/>
          <a:lstStyle/>
          <a:p>
            <a:r>
              <a:rPr lang="fr-FR" b="1" dirty="0" smtClean="0">
                <a:solidFill>
                  <a:srgbClr val="000000"/>
                </a:solidFill>
              </a:rPr>
              <a:t>Questions…</a:t>
            </a:r>
            <a:endParaRPr lang="fr-FR" sz="3600" dirty="0">
              <a:solidFill>
                <a:srgbClr val="000000"/>
              </a:solidFill>
            </a:endParaRPr>
          </a:p>
        </p:txBody>
      </p:sp>
    </p:spTree>
    <p:extLst>
      <p:ext uri="{BB962C8B-B14F-4D97-AF65-F5344CB8AC3E}">
        <p14:creationId xmlns:p14="http://schemas.microsoft.com/office/powerpoint/2010/main" val="1565431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0000FF"/>
                </a:solidFill>
              </a:rPr>
              <a:t>UFR SDL : diplômes</a:t>
            </a:r>
            <a:endParaRPr lang="fr-FR" b="1" dirty="0">
              <a:solidFill>
                <a:srgbClr val="0000FF"/>
              </a:solidFill>
            </a:endParaRPr>
          </a:p>
        </p:txBody>
      </p:sp>
      <p:sp>
        <p:nvSpPr>
          <p:cNvPr id="3" name="Espace réservé du contenu 2"/>
          <p:cNvSpPr>
            <a:spLocks noGrp="1"/>
          </p:cNvSpPr>
          <p:nvPr>
            <p:ph idx="1"/>
          </p:nvPr>
        </p:nvSpPr>
        <p:spPr>
          <a:xfrm>
            <a:off x="457200" y="1600200"/>
            <a:ext cx="8229600" cy="4789688"/>
          </a:xfrm>
        </p:spPr>
        <p:txBody>
          <a:bodyPr>
            <a:normAutofit fontScale="55000" lnSpcReduction="20000"/>
          </a:bodyPr>
          <a:lstStyle/>
          <a:p>
            <a:pPr marL="0" indent="0">
              <a:buNone/>
            </a:pPr>
            <a:r>
              <a:rPr lang="fr-FR" b="1" dirty="0" smtClean="0"/>
              <a:t> </a:t>
            </a:r>
            <a:endParaRPr lang="fr-FR" dirty="0" smtClean="0"/>
          </a:p>
          <a:p>
            <a:pPr marL="0" indent="0">
              <a:buNone/>
            </a:pPr>
            <a:r>
              <a:rPr lang="fr-FR" sz="5100" b="1" dirty="0" smtClean="0"/>
              <a:t>Licence de Sciences du Langage</a:t>
            </a:r>
          </a:p>
          <a:p>
            <a:pPr marL="0" indent="0">
              <a:buNone/>
            </a:pPr>
            <a:endParaRPr lang="fr-FR" sz="4000" b="1" dirty="0"/>
          </a:p>
          <a:p>
            <a:pPr marL="0" indent="0">
              <a:buNone/>
            </a:pPr>
            <a:r>
              <a:rPr lang="fr-FR" sz="4000" b="1" dirty="0" smtClean="0"/>
              <a:t>Master de Sciences du Langage, 3 Parcours (LADiLLS, DDL, ILSF-F)</a:t>
            </a:r>
          </a:p>
          <a:p>
            <a:pPr marL="0" indent="0">
              <a:buNone/>
            </a:pPr>
            <a:endParaRPr lang="fr-FR" sz="4000" b="1" dirty="0"/>
          </a:p>
          <a:p>
            <a:pPr marL="0" indent="0">
              <a:buNone/>
            </a:pPr>
            <a:r>
              <a:rPr lang="fr-FR" sz="4000" b="1" dirty="0" smtClean="0"/>
              <a:t>Licence professionnelle </a:t>
            </a:r>
            <a:r>
              <a:rPr lang="fr-FR" sz="4000" dirty="0" smtClean="0"/>
              <a:t>Enseignement de la LSF en milieu scolaire</a:t>
            </a:r>
          </a:p>
          <a:p>
            <a:pPr marL="0" indent="0">
              <a:buNone/>
            </a:pPr>
            <a:endParaRPr lang="fr-FR" sz="4000" dirty="0"/>
          </a:p>
          <a:p>
            <a:pPr marL="0" indent="0">
              <a:buNone/>
            </a:pPr>
            <a:r>
              <a:rPr lang="fr-FR" sz="4000" b="1" dirty="0" smtClean="0"/>
              <a:t>Master MEEF 2</a:t>
            </a:r>
            <a:r>
              <a:rPr lang="fr-FR" sz="4000" b="1" baseline="30000" dirty="0" smtClean="0"/>
              <a:t>nd</a:t>
            </a:r>
            <a:r>
              <a:rPr lang="fr-FR" sz="4000" b="1" dirty="0" smtClean="0"/>
              <a:t> degré Parcours Langue des signes française</a:t>
            </a:r>
          </a:p>
          <a:p>
            <a:pPr marL="0" indent="0">
              <a:buNone/>
            </a:pPr>
            <a:endParaRPr lang="fr-FR" sz="4000" b="1" dirty="0"/>
          </a:p>
          <a:p>
            <a:pPr marL="0" indent="0">
              <a:buNone/>
            </a:pPr>
            <a:r>
              <a:rPr lang="fr-FR" sz="4000" b="1" dirty="0" smtClean="0"/>
              <a:t>Divers diplômes universitaires </a:t>
            </a:r>
            <a:r>
              <a:rPr lang="fr-FR" sz="4000" dirty="0" smtClean="0"/>
              <a:t>gérés par la Formation Permanente (LSF)</a:t>
            </a:r>
          </a:p>
          <a:p>
            <a:pPr marL="0" indent="0">
              <a:buNone/>
            </a:pPr>
            <a:endParaRPr lang="fr-FR" dirty="0" smtClean="0"/>
          </a:p>
          <a:p>
            <a:pPr marL="0" indent="0">
              <a:buNone/>
            </a:pPr>
            <a:endParaRPr lang="fr-FR" dirty="0"/>
          </a:p>
          <a:p>
            <a:pPr marL="0" indent="0">
              <a:buNone/>
            </a:pPr>
            <a:endParaRPr lang="fr-FR" dirty="0" smtClean="0"/>
          </a:p>
          <a:p>
            <a:pPr marL="0" indent="0">
              <a:buNone/>
            </a:pPr>
            <a:r>
              <a:rPr lang="fr-FR" sz="2000" dirty="0" smtClean="0"/>
              <a:t>      </a:t>
            </a:r>
            <a:endParaRPr lang="fr-FR" sz="2000" dirty="0"/>
          </a:p>
        </p:txBody>
      </p:sp>
    </p:spTree>
    <p:extLst>
      <p:ext uri="{BB962C8B-B14F-4D97-AF65-F5344CB8AC3E}">
        <p14:creationId xmlns:p14="http://schemas.microsoft.com/office/powerpoint/2010/main" val="15479611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1346200" y="393700"/>
            <a:ext cx="6661245" cy="461665"/>
          </a:xfrm>
          <a:prstGeom prst="rect">
            <a:avLst/>
          </a:prstGeom>
          <a:noFill/>
        </p:spPr>
        <p:txBody>
          <a:bodyPr wrap="square" rtlCol="0">
            <a:spAutoFit/>
          </a:bodyPr>
          <a:lstStyle/>
          <a:p>
            <a:pPr algn="ctr"/>
            <a:r>
              <a:rPr lang="fr-FR" sz="2400" b="1" dirty="0"/>
              <a:t>Calendrier universitaire </a:t>
            </a:r>
            <a:r>
              <a:rPr lang="fr-FR" sz="2400" b="1" dirty="0" smtClean="0"/>
              <a:t>2019-2020</a:t>
            </a:r>
            <a:endParaRPr lang="fr-FR" sz="2400" b="1" dirty="0"/>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757" y="855365"/>
            <a:ext cx="8875429" cy="57883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21422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1346200" y="393700"/>
            <a:ext cx="6661245" cy="461665"/>
          </a:xfrm>
          <a:prstGeom prst="rect">
            <a:avLst/>
          </a:prstGeom>
          <a:noFill/>
        </p:spPr>
        <p:txBody>
          <a:bodyPr wrap="square" rtlCol="0">
            <a:spAutoFit/>
          </a:bodyPr>
          <a:lstStyle/>
          <a:p>
            <a:pPr algn="ctr"/>
            <a:r>
              <a:rPr lang="fr-FR" sz="2400" b="1"/>
              <a:t>Calendrier universitaire 2019-2020</a:t>
            </a:r>
            <a:endParaRPr lang="fr-FR" sz="2400" b="1" dirty="0"/>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046" y="839638"/>
            <a:ext cx="8861778" cy="58278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50808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787400" y="393700"/>
            <a:ext cx="7874000" cy="6001643"/>
          </a:xfrm>
          <a:prstGeom prst="rect">
            <a:avLst/>
          </a:prstGeom>
          <a:noFill/>
        </p:spPr>
        <p:txBody>
          <a:bodyPr wrap="square" rtlCol="0">
            <a:spAutoFit/>
          </a:bodyPr>
          <a:lstStyle/>
          <a:p>
            <a:pPr algn="ctr"/>
            <a:r>
              <a:rPr lang="fr-FR" sz="3200" b="1" u="sng" dirty="0" smtClean="0">
                <a:solidFill>
                  <a:srgbClr val="FF0000"/>
                </a:solidFill>
              </a:rPr>
              <a:t>IN-DIS-PEN-SA-BLE </a:t>
            </a:r>
            <a:r>
              <a:rPr lang="fr-FR" sz="3200" b="1" dirty="0" smtClean="0">
                <a:solidFill>
                  <a:srgbClr val="FF0000"/>
                </a:solidFill>
              </a:rPr>
              <a:t>!!!  </a:t>
            </a:r>
          </a:p>
          <a:p>
            <a:pPr algn="ctr"/>
            <a:endParaRPr lang="fr-FR" sz="2400" dirty="0" smtClean="0"/>
          </a:p>
          <a:p>
            <a:pPr algn="ctr"/>
            <a:endParaRPr lang="fr-FR" sz="2400" dirty="0"/>
          </a:p>
          <a:p>
            <a:pPr algn="ctr"/>
            <a:r>
              <a:rPr lang="fr-FR" sz="2800" b="1" dirty="0" smtClean="0"/>
              <a:t>1/ Consultez </a:t>
            </a:r>
            <a:r>
              <a:rPr lang="fr-FR" sz="2800" b="1" u="sng" dirty="0" smtClean="0"/>
              <a:t>régulièrement</a:t>
            </a:r>
            <a:r>
              <a:rPr lang="fr-FR" sz="2800" b="1" dirty="0" smtClean="0"/>
              <a:t> le site de l’UFR </a:t>
            </a:r>
          </a:p>
          <a:p>
            <a:pPr algn="ctr"/>
            <a:endParaRPr lang="fr-FR" sz="2400" dirty="0"/>
          </a:p>
          <a:p>
            <a:pPr algn="ctr"/>
            <a:r>
              <a:rPr lang="fr-FR" sz="2400" dirty="0"/>
              <a:t> </a:t>
            </a:r>
            <a:r>
              <a:rPr lang="fr-FR" sz="2400" dirty="0">
                <a:hlinkClick r:id="rId2"/>
              </a:rPr>
              <a:t>http://</a:t>
            </a:r>
            <a:r>
              <a:rPr lang="fr-FR" sz="2400" dirty="0" smtClean="0">
                <a:hlinkClick r:id="rId2"/>
              </a:rPr>
              <a:t>www.ufr-sdl.univ-paris8.fr/Espace-infos</a:t>
            </a:r>
            <a:r>
              <a:rPr lang="fr-FR" sz="2400" dirty="0" smtClean="0"/>
              <a:t> </a:t>
            </a:r>
          </a:p>
          <a:p>
            <a:pPr algn="ctr"/>
            <a:endParaRPr lang="fr-CA" sz="2400" dirty="0" smtClean="0"/>
          </a:p>
          <a:p>
            <a:pPr algn="ctr"/>
            <a:r>
              <a:rPr lang="fr-FR" sz="2400" u="sng" dirty="0" smtClean="0"/>
              <a:t>ET</a:t>
            </a:r>
            <a:r>
              <a:rPr lang="fr-FR" sz="2400" dirty="0" smtClean="0"/>
              <a:t> </a:t>
            </a:r>
            <a:r>
              <a:rPr lang="fr-FR" sz="2400" dirty="0"/>
              <a:t>le calendrier </a:t>
            </a:r>
            <a:r>
              <a:rPr lang="fr-FR" sz="2400" dirty="0" err="1"/>
              <a:t>google</a:t>
            </a:r>
            <a:r>
              <a:rPr lang="fr-FR" sz="2400" dirty="0"/>
              <a:t> pour le statut du cours (présentiel, à distance), qui peut changer de semaine en semaine.</a:t>
            </a:r>
          </a:p>
          <a:p>
            <a:pPr algn="ctr"/>
            <a:endParaRPr lang="fr-FR" sz="2400" dirty="0"/>
          </a:p>
          <a:p>
            <a:pPr algn="ctr"/>
            <a:r>
              <a:rPr lang="fr-FR" sz="2800" b="1" dirty="0" smtClean="0"/>
              <a:t>2/ Activez </a:t>
            </a:r>
            <a:r>
              <a:rPr lang="fr-FR" sz="2800" b="1" dirty="0" smtClean="0">
                <a:solidFill>
                  <a:srgbClr val="FF0000"/>
                </a:solidFill>
              </a:rPr>
              <a:t>(et utilisez !!)</a:t>
            </a:r>
            <a:r>
              <a:rPr lang="fr-FR" sz="2800" b="1" dirty="0" smtClean="0"/>
              <a:t> votre adresse mail ‘Paris 8’</a:t>
            </a:r>
          </a:p>
          <a:p>
            <a:pPr algn="ctr"/>
            <a:endParaRPr lang="fr-FR" sz="2800" b="1" dirty="0"/>
          </a:p>
          <a:p>
            <a:pPr algn="ctr"/>
            <a:r>
              <a:rPr lang="fr-FR" sz="2800" b="1" dirty="0" smtClean="0"/>
              <a:t>3/ Utilisez la plateforme Moodle</a:t>
            </a:r>
          </a:p>
          <a:p>
            <a:pPr algn="ctr"/>
            <a:endParaRPr lang="fr-FR" sz="2400" dirty="0" smtClean="0"/>
          </a:p>
          <a:p>
            <a:pPr algn="ctr"/>
            <a:endParaRPr lang="fr-FR" sz="2400" dirty="0" smtClean="0"/>
          </a:p>
        </p:txBody>
      </p:sp>
    </p:spTree>
    <p:extLst>
      <p:ext uri="{BB962C8B-B14F-4D97-AF65-F5344CB8AC3E}">
        <p14:creationId xmlns:p14="http://schemas.microsoft.com/office/powerpoint/2010/main" val="13850411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461588"/>
          </a:xfrm>
        </p:spPr>
        <p:txBody>
          <a:bodyPr/>
          <a:lstStyle/>
          <a:p>
            <a:r>
              <a:rPr lang="fr-FR" b="1" dirty="0" smtClean="0">
                <a:solidFill>
                  <a:srgbClr val="0000FF"/>
                </a:solidFill>
              </a:rPr>
              <a:t>Licence de SDL</a:t>
            </a:r>
            <a:endParaRPr lang="fr-FR" b="1" dirty="0">
              <a:solidFill>
                <a:srgbClr val="0000FF"/>
              </a:solidFill>
            </a:endParaRPr>
          </a:p>
        </p:txBody>
      </p:sp>
    </p:spTree>
    <p:extLst>
      <p:ext uri="{BB962C8B-B14F-4D97-AF65-F5344CB8AC3E}">
        <p14:creationId xmlns:p14="http://schemas.microsoft.com/office/powerpoint/2010/main" val="365317301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8700</TotalTime>
  <Words>1751</Words>
  <Application>Microsoft Office PowerPoint</Application>
  <PresentationFormat>Affichage à l'écran (4:3)</PresentationFormat>
  <Paragraphs>576</Paragraphs>
  <Slides>41</Slides>
  <Notes>6</Notes>
  <HiddenSlides>0</HiddenSlides>
  <MMClips>0</MMClips>
  <ScaleCrop>false</ScaleCrop>
  <HeadingPairs>
    <vt:vector size="4" baseType="variant">
      <vt:variant>
        <vt:lpstr>Thème</vt:lpstr>
      </vt:variant>
      <vt:variant>
        <vt:i4>1</vt:i4>
      </vt:variant>
      <vt:variant>
        <vt:lpstr>Titres des diapositives</vt:lpstr>
      </vt:variant>
      <vt:variant>
        <vt:i4>41</vt:i4>
      </vt:variant>
    </vt:vector>
  </HeadingPairs>
  <TitlesOfParts>
    <vt:vector size="42" baseType="lpstr">
      <vt:lpstr>Thème Office</vt:lpstr>
      <vt:lpstr>Forum de rentrée 2019-2020 UFR de Sciences du Langage  Licence de Sciences du langage L2 et L3</vt:lpstr>
      <vt:lpstr>Programme du forum</vt:lpstr>
      <vt:lpstr>UFR SDL</vt:lpstr>
      <vt:lpstr>UFR SDL : 3 départements</vt:lpstr>
      <vt:lpstr>UFR SDL : diplômes</vt:lpstr>
      <vt:lpstr>Présentation PowerPoint</vt:lpstr>
      <vt:lpstr>Présentation PowerPoint</vt:lpstr>
      <vt:lpstr>Présentation PowerPoint</vt:lpstr>
      <vt:lpstr>Licence de SDL</vt:lpstr>
      <vt:lpstr>UFR SDL : Licence SDL</vt:lpstr>
      <vt:lpstr>UFR SDL : 3 départements</vt:lpstr>
      <vt:lpstr>Présentation PowerPoint</vt:lpstr>
      <vt:lpstr>Modalités du cours</vt:lpstr>
      <vt:lpstr>Modalités de contrôle</vt:lpstr>
      <vt:lpstr>Présentation PowerPoint</vt:lpstr>
      <vt:lpstr>Spécialisation </vt:lpstr>
      <vt:lpstr>Spécialisation </vt:lpstr>
      <vt:lpstr>Mineure  Architecture des langues</vt:lpstr>
      <vt:lpstr>Mineure  Études sourdes</vt:lpstr>
      <vt:lpstr>Mineure  Français Langue Etrangère</vt:lpstr>
      <vt:lpstr>Licence SDL – L2</vt:lpstr>
      <vt:lpstr>Emploi du temps L2 - Semestre 1</vt:lpstr>
      <vt:lpstr>Cours de L2, mineure AL</vt:lpstr>
      <vt:lpstr>Cours de L2 M3P</vt:lpstr>
      <vt:lpstr>Licence SDL – L3</vt:lpstr>
      <vt:lpstr>Emploi du temps L3 - Semestre 1</vt:lpstr>
      <vt:lpstr>Présentation PowerPoint</vt:lpstr>
      <vt:lpstr>Présentation PowerPoint</vt:lpstr>
      <vt:lpstr>Présentation PowerPoint</vt:lpstr>
      <vt:lpstr>Présentation PowerPoint</vt:lpstr>
      <vt:lpstr>L3: Cours du master au choix  (spéc. LAP ou à la place de Sociolinguistique)</vt:lpstr>
      <vt:lpstr>L3: Cours du master au choix  (spéc. LAP ou à la place de Sociolinguistique)</vt:lpstr>
      <vt:lpstr>Licence de SDL : choix de la spécialisation et de la mineure   &gt;&gt;  Fiches d’inscription pédagogique (IP)</vt:lpstr>
      <vt:lpstr>Présentation PowerPoint</vt:lpstr>
      <vt:lpstr>Présentation PowerPoint</vt:lpstr>
      <vt:lpstr>Présentation PowerPoint</vt:lpstr>
      <vt:lpstr>Problèmes de changement de maquette</vt:lpstr>
      <vt:lpstr>Stages</vt:lpstr>
      <vt:lpstr>Stages</vt:lpstr>
      <vt:lpstr>Inscription dans les divers groupes à faire immédiatement.  </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Forum de rentrée 2015  UFR de Sciences du Langage Licence de Sciences du langage</dc:title>
  <dc:creator>univ</dc:creator>
  <cp:lastModifiedBy>nofaust</cp:lastModifiedBy>
  <cp:revision>257</cp:revision>
  <dcterms:created xsi:type="dcterms:W3CDTF">2011-01-07T04:09:41Z</dcterms:created>
  <dcterms:modified xsi:type="dcterms:W3CDTF">2020-09-10T07:39:13Z</dcterms:modified>
</cp:coreProperties>
</file>